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2"/>
  </p:notesMasterIdLst>
  <p:handoutMasterIdLst>
    <p:handoutMasterId r:id="rId43"/>
  </p:handoutMasterIdLst>
  <p:sldIdLst>
    <p:sldId id="349" r:id="rId2"/>
    <p:sldId id="350" r:id="rId3"/>
    <p:sldId id="351" r:id="rId4"/>
    <p:sldId id="406" r:id="rId5"/>
    <p:sldId id="376" r:id="rId6"/>
    <p:sldId id="365" r:id="rId7"/>
    <p:sldId id="414" r:id="rId8"/>
    <p:sldId id="415" r:id="rId9"/>
    <p:sldId id="407" r:id="rId10"/>
    <p:sldId id="413" r:id="rId11"/>
    <p:sldId id="412" r:id="rId12"/>
    <p:sldId id="368" r:id="rId13"/>
    <p:sldId id="377" r:id="rId14"/>
    <p:sldId id="378" r:id="rId15"/>
    <p:sldId id="405" r:id="rId16"/>
    <p:sldId id="367" r:id="rId17"/>
    <p:sldId id="369" r:id="rId18"/>
    <p:sldId id="379" r:id="rId19"/>
    <p:sldId id="409" r:id="rId20"/>
    <p:sldId id="389" r:id="rId21"/>
    <p:sldId id="380" r:id="rId22"/>
    <p:sldId id="391" r:id="rId23"/>
    <p:sldId id="411" r:id="rId24"/>
    <p:sldId id="390" r:id="rId25"/>
    <p:sldId id="381" r:id="rId26"/>
    <p:sldId id="393" r:id="rId27"/>
    <p:sldId id="395" r:id="rId28"/>
    <p:sldId id="382" r:id="rId29"/>
    <p:sldId id="408" r:id="rId30"/>
    <p:sldId id="394" r:id="rId31"/>
    <p:sldId id="383" r:id="rId32"/>
    <p:sldId id="386" r:id="rId33"/>
    <p:sldId id="397" r:id="rId34"/>
    <p:sldId id="387" r:id="rId35"/>
    <p:sldId id="399" r:id="rId36"/>
    <p:sldId id="400" r:id="rId37"/>
    <p:sldId id="401" r:id="rId38"/>
    <p:sldId id="388" r:id="rId39"/>
    <p:sldId id="402" r:id="rId40"/>
    <p:sldId id="398" r:id="rId41"/>
  </p:sldIdLst>
  <p:sldSz cx="12192000" cy="6858000"/>
  <p:notesSz cx="6858000" cy="9144000"/>
  <p:defaultTextStyle>
    <a:defPPr>
      <a:defRPr lang="cs-CZ"/>
    </a:defPPr>
    <a:lvl1pPr algn="ctr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990000"/>
    <a:srgbClr val="800000"/>
    <a:srgbClr val="F8F8F8"/>
    <a:srgbClr val="FFFFCC"/>
    <a:srgbClr val="9DC8D7"/>
    <a:srgbClr val="000099"/>
    <a:srgbClr val="0066CC"/>
    <a:srgbClr val="00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51" autoAdjust="0"/>
    <p:restoredTop sz="94660"/>
  </p:normalViewPr>
  <p:slideViewPr>
    <p:cSldViewPr>
      <p:cViewPr varScale="1">
        <p:scale>
          <a:sx n="88" d="100"/>
          <a:sy n="88" d="100"/>
        </p:scale>
        <p:origin x="55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970D5F-2616-4B4C-8197-80DF2E8B12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99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Klepnutím lze upravit styly předlohy textu.</a:t>
            </a:r>
          </a:p>
          <a:p>
            <a:pPr lvl="1"/>
            <a:r>
              <a:rPr lang="en-US" smtClean="0"/>
              <a:t>Druhá úroveň</a:t>
            </a:r>
          </a:p>
          <a:p>
            <a:pPr lvl="2"/>
            <a:r>
              <a:rPr lang="en-US" smtClean="0"/>
              <a:t>Třetí úroveň</a:t>
            </a:r>
          </a:p>
          <a:p>
            <a:pPr lvl="3"/>
            <a:r>
              <a:rPr lang="en-US" smtClean="0"/>
              <a:t>Čtvrtá úroveň</a:t>
            </a:r>
          </a:p>
          <a:p>
            <a:pPr lvl="4"/>
            <a:r>
              <a:rPr lang="en-US" smtClean="0"/>
              <a:t>Pátá úroveň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BF9305-DB2C-41DF-B18A-CAA430755F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52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9067" y="44450"/>
            <a:ext cx="11192933" cy="6096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17601" y="819150"/>
            <a:ext cx="10792884" cy="5568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84217" y="44450"/>
            <a:ext cx="2726267" cy="6343650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99067" y="44450"/>
            <a:ext cx="7981951" cy="6343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3552" y="0"/>
            <a:ext cx="10128448" cy="6096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17600" y="819150"/>
            <a:ext cx="5293784" cy="5568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614585" y="819150"/>
            <a:ext cx="5295900" cy="5568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9067" y="44450"/>
            <a:ext cx="11192933" cy="6096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7601" y="819150"/>
            <a:ext cx="10792884" cy="5568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9067" y="44450"/>
            <a:ext cx="11192933" cy="6096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17600" y="819150"/>
            <a:ext cx="5293784" cy="5568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614585" y="819150"/>
            <a:ext cx="5295900" cy="5568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9067" y="44450"/>
            <a:ext cx="11192933" cy="6096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9" name="Rectangle 39"/>
          <p:cNvSpPr>
            <a:spLocks noChangeArrowheads="1"/>
          </p:cNvSpPr>
          <p:nvPr userDrawn="1"/>
        </p:nvSpPr>
        <p:spPr bwMode="auto">
          <a:xfrm>
            <a:off x="658851" y="6328297"/>
            <a:ext cx="11533150" cy="529703"/>
          </a:xfrm>
          <a:prstGeom prst="rect">
            <a:avLst/>
          </a:prstGeom>
          <a:solidFill>
            <a:schemeClr val="bg1">
              <a:alpha val="50000"/>
            </a:schemeClr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sz="1000"/>
          </a:p>
        </p:txBody>
      </p:sp>
      <p:sp>
        <p:nvSpPr>
          <p:cNvPr id="5160" name="Text Box 40"/>
          <p:cNvSpPr txBox="1">
            <a:spLocks noChangeArrowheads="1"/>
          </p:cNvSpPr>
          <p:nvPr userDrawn="1"/>
        </p:nvSpPr>
        <p:spPr bwMode="auto">
          <a:xfrm>
            <a:off x="6168008" y="6454648"/>
            <a:ext cx="10081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1200" b="1" i="1" smtClean="0">
                <a:solidFill>
                  <a:schemeClr val="tx2"/>
                </a:solidFill>
              </a:rPr>
              <a:t>Snímek  </a:t>
            </a:r>
            <a:fld id="{1421D05C-A283-45DA-958F-E62CE1F65385}" type="slidenum">
              <a:rPr lang="cs-CZ" sz="1200" b="1" i="1">
                <a:solidFill>
                  <a:schemeClr val="tx2"/>
                </a:solidFill>
              </a:rPr>
              <a:pPr algn="l">
                <a:spcBef>
                  <a:spcPct val="50000"/>
                </a:spcBef>
              </a:pPr>
              <a:t>‹#›</a:t>
            </a:fld>
            <a:endParaRPr lang="cs-CZ" sz="1200" b="1" i="1">
              <a:solidFill>
                <a:schemeClr val="tx2"/>
              </a:solidFill>
            </a:endParaRPr>
          </a:p>
        </p:txBody>
      </p:sp>
      <p:sp>
        <p:nvSpPr>
          <p:cNvPr id="9" name="Rectangle 34"/>
          <p:cNvSpPr>
            <a:spLocks noChangeArrowheads="1"/>
          </p:cNvSpPr>
          <p:nvPr userDrawn="1"/>
        </p:nvSpPr>
        <p:spPr bwMode="auto">
          <a:xfrm>
            <a:off x="0" y="0"/>
            <a:ext cx="660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Rectangle 35"/>
          <p:cNvSpPr>
            <a:spLocks noChangeArrowheads="1"/>
          </p:cNvSpPr>
          <p:nvPr userDrawn="1"/>
        </p:nvSpPr>
        <p:spPr bwMode="auto">
          <a:xfrm>
            <a:off x="0" y="0"/>
            <a:ext cx="12192000" cy="505356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1" name="Obrázek 10" descr="C:\000\01_Ukoly\_MBI_2\MBI_logo_M.png"/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50" y="1300"/>
            <a:ext cx="1296144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ovéPole 11"/>
          <p:cNvSpPr txBox="1"/>
          <p:nvPr userDrawn="1"/>
        </p:nvSpPr>
        <p:spPr>
          <a:xfrm rot="16200000">
            <a:off x="-2432886" y="3328116"/>
            <a:ext cx="5538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smtClean="0">
                <a:solidFill>
                  <a:schemeClr val="bg1">
                    <a:lumMod val="50000"/>
                  </a:schemeClr>
                </a:solidFill>
              </a:rPr>
              <a:t>MBI – Management Byznys</a:t>
            </a:r>
            <a:r>
              <a:rPr lang="cs-CZ" sz="2400" baseline="0" smtClean="0">
                <a:solidFill>
                  <a:schemeClr val="bg1">
                    <a:lumMod val="50000"/>
                  </a:schemeClr>
                </a:solidFill>
              </a:rPr>
              <a:t> Informatiky</a:t>
            </a:r>
            <a:endParaRPr lang="cs-CZ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000066"/>
          </a:solidFill>
          <a:latin typeface="+mn-lt"/>
          <a:ea typeface="+mn-ea"/>
          <a:cs typeface="+mn-cs"/>
        </a:defRPr>
      </a:lvl1pPr>
      <a:lvl2pPr marL="7683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000">
          <a:solidFill>
            <a:srgbClr val="000066"/>
          </a:solidFill>
          <a:latin typeface="+mn-lt"/>
        </a:defRPr>
      </a:lvl2pPr>
      <a:lvl3pPr marL="118745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000066"/>
          </a:solidFill>
          <a:latin typeface="+mn-lt"/>
        </a:defRPr>
      </a:lvl3pPr>
      <a:lvl4pPr marL="16065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1400">
          <a:solidFill>
            <a:srgbClr val="00006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1400">
          <a:solidFill>
            <a:srgbClr val="0000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1400">
          <a:solidFill>
            <a:srgbClr val="0000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1400">
          <a:solidFill>
            <a:srgbClr val="0000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1400">
          <a:solidFill>
            <a:srgbClr val="000066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20.xml"/><Relationship Id="rId18" Type="http://schemas.openxmlformats.org/officeDocument/2006/relationships/slide" Target="slide34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12" Type="http://schemas.openxmlformats.org/officeDocument/2006/relationships/slide" Target="slide17.xml"/><Relationship Id="rId17" Type="http://schemas.openxmlformats.org/officeDocument/2006/relationships/slide" Target="slide32.xml"/><Relationship Id="rId2" Type="http://schemas.openxmlformats.org/officeDocument/2006/relationships/slide" Target="slide3.xml"/><Relationship Id="rId16" Type="http://schemas.openxmlformats.org/officeDocument/2006/relationships/slide" Target="slide28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6.xml"/><Relationship Id="rId11" Type="http://schemas.openxmlformats.org/officeDocument/2006/relationships/slide" Target="slide16.xml"/><Relationship Id="rId5" Type="http://schemas.openxmlformats.org/officeDocument/2006/relationships/slide" Target="slide5.xml"/><Relationship Id="rId15" Type="http://schemas.openxmlformats.org/officeDocument/2006/relationships/slide" Target="slide25.xml"/><Relationship Id="rId10" Type="http://schemas.openxmlformats.org/officeDocument/2006/relationships/slide" Target="slide13.xml"/><Relationship Id="rId19" Type="http://schemas.openxmlformats.org/officeDocument/2006/relationships/image" Target="../media/image3.jpeg"/><Relationship Id="rId4" Type="http://schemas.openxmlformats.org/officeDocument/2006/relationships/slide" Target="slide9.xml"/><Relationship Id="rId9" Type="http://schemas.openxmlformats.org/officeDocument/2006/relationships/slide" Target="slide12.xml"/><Relationship Id="rId14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03712" y="44450"/>
            <a:ext cx="6768752" cy="609600"/>
          </a:xfrm>
        </p:spPr>
        <p:txBody>
          <a:bodyPr/>
          <a:lstStyle/>
          <a:p>
            <a:r>
              <a:rPr lang="cs-CZ" smtClean="0"/>
              <a:t>MBI, Management byznys informatiky</a:t>
            </a:r>
            <a:endParaRPr lang="cs-CZ"/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41732" y="4437112"/>
            <a:ext cx="8054975" cy="1008112"/>
          </a:xfrm>
          <a:noFill/>
          <a:ln/>
        </p:spPr>
        <p:txBody>
          <a:bodyPr/>
          <a:lstStyle/>
          <a:p>
            <a:pPr algn="ctr"/>
            <a:r>
              <a:rPr lang="cs-CZ" sz="4000" b="1" i="1" dirty="0" smtClean="0">
                <a:solidFill>
                  <a:srgbClr val="800000"/>
                </a:solidFill>
              </a:rPr>
              <a:t>- Koncepce a návod </a:t>
            </a:r>
            <a:r>
              <a:rPr lang="cs-CZ" sz="4000" b="1" i="1" dirty="0">
                <a:solidFill>
                  <a:srgbClr val="800000"/>
                </a:solidFill>
              </a:rPr>
              <a:t>k použití</a:t>
            </a:r>
          </a:p>
          <a:p>
            <a:pPr algn="ctr"/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839416" y="6423278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b="1"/>
              <a:t>© MBI, Management byznys informatiky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1772816"/>
            <a:ext cx="5819048" cy="207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6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552" y="44450"/>
            <a:ext cx="10009112" cy="609600"/>
          </a:xfrm>
        </p:spPr>
        <p:txBody>
          <a:bodyPr/>
          <a:lstStyle/>
          <a:p>
            <a:r>
              <a:rPr lang="cs-CZ" dirty="0" smtClean="0"/>
              <a:t>2f. Základní typy úloh podnikového řízení v MBI (dle operací s daty) 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11358682" y="764704"/>
            <a:ext cx="529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ym typeface="Wingdings"/>
                <a:hlinkClick r:id="rId2" action="ppaction://hlinksldjump"/>
              </a:rPr>
              <a:t></a:t>
            </a:r>
            <a:r>
              <a:rPr lang="cs-CZ" sz="2000" b="1" dirty="0"/>
              <a:t> </a:t>
            </a:r>
            <a:endParaRPr lang="cs-CZ" sz="2000" dirty="0"/>
          </a:p>
        </p:txBody>
      </p:sp>
      <p:sp>
        <p:nvSpPr>
          <p:cNvPr id="16" name="Válec 15"/>
          <p:cNvSpPr/>
          <p:nvPr/>
        </p:nvSpPr>
        <p:spPr bwMode="auto">
          <a:xfrm>
            <a:off x="6450512" y="939260"/>
            <a:ext cx="998595" cy="718834"/>
          </a:xfrm>
          <a:prstGeom prst="can">
            <a:avLst/>
          </a:prstGeom>
          <a:solidFill>
            <a:schemeClr val="folHlink">
              <a:alpha val="5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rPr>
              <a:t>Podnikové databáze</a:t>
            </a:r>
          </a:p>
        </p:txBody>
      </p:sp>
      <p:sp>
        <p:nvSpPr>
          <p:cNvPr id="21" name="Krychle 20"/>
          <p:cNvSpPr/>
          <p:nvPr/>
        </p:nvSpPr>
        <p:spPr bwMode="auto">
          <a:xfrm>
            <a:off x="7605126" y="4376870"/>
            <a:ext cx="900100" cy="576064"/>
          </a:xfrm>
          <a:prstGeom prst="cube">
            <a:avLst/>
          </a:prstGeom>
          <a:solidFill>
            <a:schemeClr val="folHlink">
              <a:alpha val="50000"/>
            </a:schemeClr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b="1" dirty="0">
                <a:solidFill>
                  <a:srgbClr val="000066"/>
                </a:solidFill>
              </a:rPr>
              <a:t>OLAP databáze</a:t>
            </a:r>
          </a:p>
        </p:txBody>
      </p:sp>
      <p:sp>
        <p:nvSpPr>
          <p:cNvPr id="22" name="Šipka doprava 21"/>
          <p:cNvSpPr/>
          <p:nvPr/>
        </p:nvSpPr>
        <p:spPr bwMode="auto">
          <a:xfrm>
            <a:off x="5226377" y="1168658"/>
            <a:ext cx="756084" cy="393596"/>
          </a:xfrm>
          <a:prstGeom prst="rightArrow">
            <a:avLst/>
          </a:prstGeom>
          <a:solidFill>
            <a:schemeClr val="folHlink">
              <a:alpha val="50000"/>
            </a:schemeClr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Šestiúhelník 22"/>
          <p:cNvSpPr/>
          <p:nvPr/>
        </p:nvSpPr>
        <p:spPr bwMode="auto">
          <a:xfrm>
            <a:off x="9552384" y="4397404"/>
            <a:ext cx="1152128" cy="555530"/>
          </a:xfrm>
          <a:prstGeom prst="hexagon">
            <a:avLst/>
          </a:prstGeom>
          <a:solidFill>
            <a:schemeClr val="folHlink">
              <a:alpha val="50000"/>
            </a:schemeClr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b="1" dirty="0">
                <a:solidFill>
                  <a:srgbClr val="000066"/>
                </a:solidFill>
              </a:rPr>
              <a:t>Podnikové analýzy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2567608" y="675010"/>
            <a:ext cx="460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b="1" dirty="0">
                <a:solidFill>
                  <a:srgbClr val="800000"/>
                </a:solidFill>
              </a:rPr>
              <a:t>1) </a:t>
            </a:r>
            <a:r>
              <a:rPr lang="cs-CZ" sz="1200" b="1" dirty="0" smtClean="0">
                <a:solidFill>
                  <a:srgbClr val="800000"/>
                </a:solidFill>
              </a:rPr>
              <a:t>Evidence -</a:t>
            </a:r>
            <a:r>
              <a:rPr lang="cs-CZ" sz="1200" b="1" dirty="0" smtClean="0">
                <a:solidFill>
                  <a:srgbClr val="000066"/>
                </a:solidFill>
              </a:rPr>
              <a:t> </a:t>
            </a:r>
            <a:r>
              <a:rPr lang="cs-CZ" sz="1200" b="1" dirty="0">
                <a:solidFill>
                  <a:srgbClr val="000066"/>
                </a:solidFill>
              </a:rPr>
              <a:t>vytváření, aktualizace a dotazy do databází</a:t>
            </a:r>
          </a:p>
          <a:p>
            <a:endParaRPr lang="cs-CZ" dirty="0"/>
          </a:p>
        </p:txBody>
      </p:sp>
      <p:sp>
        <p:nvSpPr>
          <p:cNvPr id="25" name="Vývojový diagram: dokument 24"/>
          <p:cNvSpPr/>
          <p:nvPr/>
        </p:nvSpPr>
        <p:spPr bwMode="auto">
          <a:xfrm>
            <a:off x="3863752" y="977276"/>
            <a:ext cx="936104" cy="777202"/>
          </a:xfrm>
          <a:prstGeom prst="flowChartDocument">
            <a:avLst/>
          </a:prstGeom>
          <a:solidFill>
            <a:schemeClr val="folHlink">
              <a:alpha val="50000"/>
            </a:schemeClr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b="1" dirty="0" smtClean="0">
              <a:solidFill>
                <a:srgbClr val="000066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b="1" dirty="0" smtClean="0">
                <a:solidFill>
                  <a:srgbClr val="000066"/>
                </a:solidFill>
              </a:rPr>
              <a:t>Vstupní </a:t>
            </a:r>
            <a:r>
              <a:rPr lang="cs-CZ" b="1" dirty="0">
                <a:solidFill>
                  <a:srgbClr val="000066"/>
                </a:solidFill>
              </a:rPr>
              <a:t>dokumenty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2575315" y="1794506"/>
            <a:ext cx="460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b="1" dirty="0" smtClean="0">
                <a:solidFill>
                  <a:srgbClr val="800000"/>
                </a:solidFill>
              </a:rPr>
              <a:t>2) Transakce - </a:t>
            </a:r>
            <a:r>
              <a:rPr lang="cs-CZ" sz="1200" b="1" dirty="0" smtClean="0">
                <a:solidFill>
                  <a:srgbClr val="000066"/>
                </a:solidFill>
              </a:rPr>
              <a:t>obchodní, účetní, majetkové atd.</a:t>
            </a:r>
            <a:endParaRPr lang="cs-CZ" sz="1200" b="1" dirty="0">
              <a:solidFill>
                <a:srgbClr val="000066"/>
              </a:solidFill>
            </a:endParaRPr>
          </a:p>
          <a:p>
            <a:endParaRPr lang="cs-CZ" dirty="0"/>
          </a:p>
        </p:txBody>
      </p:sp>
      <p:sp>
        <p:nvSpPr>
          <p:cNvPr id="27" name="Válec 26"/>
          <p:cNvSpPr/>
          <p:nvPr/>
        </p:nvSpPr>
        <p:spPr bwMode="auto">
          <a:xfrm>
            <a:off x="3827748" y="2113724"/>
            <a:ext cx="972108" cy="685354"/>
          </a:xfrm>
          <a:prstGeom prst="can">
            <a:avLst/>
          </a:prstGeom>
          <a:solidFill>
            <a:schemeClr val="folHlink">
              <a:alpha val="5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rPr>
              <a:t>Podnikové databáze</a:t>
            </a:r>
          </a:p>
        </p:txBody>
      </p:sp>
      <p:sp>
        <p:nvSpPr>
          <p:cNvPr id="28" name="Šipka doprava 27"/>
          <p:cNvSpPr/>
          <p:nvPr/>
        </p:nvSpPr>
        <p:spPr bwMode="auto">
          <a:xfrm>
            <a:off x="5303912" y="2178414"/>
            <a:ext cx="756084" cy="393596"/>
          </a:xfrm>
          <a:prstGeom prst="rightArrow">
            <a:avLst/>
          </a:prstGeom>
          <a:solidFill>
            <a:schemeClr val="folHlink">
              <a:alpha val="50000"/>
            </a:schemeClr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Vývojový diagram: dokument 28"/>
          <p:cNvSpPr/>
          <p:nvPr/>
        </p:nvSpPr>
        <p:spPr bwMode="auto">
          <a:xfrm>
            <a:off x="6546050" y="1965948"/>
            <a:ext cx="936104" cy="833130"/>
          </a:xfrm>
          <a:prstGeom prst="flowChartDocument">
            <a:avLst/>
          </a:prstGeom>
          <a:solidFill>
            <a:schemeClr val="folHlink">
              <a:alpha val="50000"/>
            </a:schemeClr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b="1" dirty="0" smtClean="0">
                <a:solidFill>
                  <a:srgbClr val="000066"/>
                </a:solidFill>
              </a:rPr>
              <a:t>Výstupní (např. obchodní) dokumenty</a:t>
            </a:r>
            <a:endParaRPr lang="cs-CZ" b="1" dirty="0">
              <a:solidFill>
                <a:srgbClr val="000066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2567608" y="2873974"/>
            <a:ext cx="5184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b="1" dirty="0" smtClean="0">
                <a:solidFill>
                  <a:srgbClr val="800000"/>
                </a:solidFill>
              </a:rPr>
              <a:t>3) Reporting</a:t>
            </a:r>
            <a:r>
              <a:rPr lang="cs-CZ" sz="1200" b="1" dirty="0">
                <a:solidFill>
                  <a:srgbClr val="000066"/>
                </a:solidFill>
              </a:rPr>
              <a:t> </a:t>
            </a:r>
            <a:r>
              <a:rPr lang="cs-CZ" sz="1200" b="1" dirty="0" smtClean="0">
                <a:solidFill>
                  <a:srgbClr val="000066"/>
                </a:solidFill>
              </a:rPr>
              <a:t>- standardní, nebo specifické reporty, přehledy, sestavy.</a:t>
            </a:r>
            <a:endParaRPr lang="cs-CZ" sz="1200" b="1" dirty="0">
              <a:solidFill>
                <a:srgbClr val="000066"/>
              </a:solidFill>
            </a:endParaRPr>
          </a:p>
          <a:p>
            <a:endParaRPr lang="cs-CZ" dirty="0"/>
          </a:p>
        </p:txBody>
      </p:sp>
      <p:sp>
        <p:nvSpPr>
          <p:cNvPr id="31" name="Válec 30"/>
          <p:cNvSpPr/>
          <p:nvPr/>
        </p:nvSpPr>
        <p:spPr bwMode="auto">
          <a:xfrm>
            <a:off x="3827748" y="3179878"/>
            <a:ext cx="972108" cy="685354"/>
          </a:xfrm>
          <a:prstGeom prst="can">
            <a:avLst/>
          </a:prstGeom>
          <a:solidFill>
            <a:schemeClr val="folHlink">
              <a:alpha val="5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rPr>
              <a:t>Podnikové databáze</a:t>
            </a:r>
          </a:p>
        </p:txBody>
      </p:sp>
      <p:sp>
        <p:nvSpPr>
          <p:cNvPr id="32" name="Šipka doprava 31"/>
          <p:cNvSpPr/>
          <p:nvPr/>
        </p:nvSpPr>
        <p:spPr bwMode="auto">
          <a:xfrm>
            <a:off x="5290390" y="3345292"/>
            <a:ext cx="756084" cy="393596"/>
          </a:xfrm>
          <a:prstGeom prst="rightArrow">
            <a:avLst/>
          </a:prstGeom>
          <a:solidFill>
            <a:schemeClr val="folHlink">
              <a:alpha val="50000"/>
            </a:schemeClr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Vývojový diagram: dokument 32"/>
          <p:cNvSpPr/>
          <p:nvPr/>
        </p:nvSpPr>
        <p:spPr bwMode="auto">
          <a:xfrm>
            <a:off x="6514526" y="3243123"/>
            <a:ext cx="936104" cy="652379"/>
          </a:xfrm>
          <a:prstGeom prst="flowChartDocument">
            <a:avLst/>
          </a:prstGeom>
          <a:solidFill>
            <a:schemeClr val="folHlink">
              <a:alpha val="50000"/>
            </a:schemeClr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b="1" dirty="0" smtClean="0">
                <a:solidFill>
                  <a:srgbClr val="000066"/>
                </a:solidFill>
              </a:rPr>
              <a:t>Výstupní reporty</a:t>
            </a:r>
            <a:endParaRPr lang="cs-CZ" b="1" dirty="0">
              <a:solidFill>
                <a:srgbClr val="000066"/>
              </a:solidFill>
            </a:endParaRPr>
          </a:p>
        </p:txBody>
      </p:sp>
      <p:sp>
        <p:nvSpPr>
          <p:cNvPr id="34" name="Válec 33"/>
          <p:cNvSpPr/>
          <p:nvPr/>
        </p:nvSpPr>
        <p:spPr bwMode="auto">
          <a:xfrm>
            <a:off x="7661396" y="1965948"/>
            <a:ext cx="1116902" cy="833130"/>
          </a:xfrm>
          <a:prstGeom prst="can">
            <a:avLst/>
          </a:prstGeom>
          <a:solidFill>
            <a:schemeClr val="folHlink">
              <a:alpha val="5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rPr>
              <a:t>Aktualizované podnikové databáze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2575314" y="3943578"/>
            <a:ext cx="5608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b="1" dirty="0" smtClean="0">
                <a:solidFill>
                  <a:srgbClr val="800000"/>
                </a:solidFill>
              </a:rPr>
              <a:t>4) Podnikové analýzy</a:t>
            </a:r>
            <a:r>
              <a:rPr lang="cs-CZ" sz="1200" b="1" dirty="0" smtClean="0">
                <a:solidFill>
                  <a:srgbClr val="000066"/>
                </a:solidFill>
              </a:rPr>
              <a:t>, - finanční, obchodní, personální, majetkové atd.  </a:t>
            </a:r>
            <a:endParaRPr lang="cs-CZ" dirty="0"/>
          </a:p>
        </p:txBody>
      </p:sp>
      <p:sp>
        <p:nvSpPr>
          <p:cNvPr id="36" name="Válec 35"/>
          <p:cNvSpPr/>
          <p:nvPr/>
        </p:nvSpPr>
        <p:spPr bwMode="auto">
          <a:xfrm>
            <a:off x="3827748" y="4324378"/>
            <a:ext cx="972108" cy="685354"/>
          </a:xfrm>
          <a:prstGeom prst="can">
            <a:avLst/>
          </a:prstGeom>
          <a:solidFill>
            <a:schemeClr val="folHlink">
              <a:alpha val="5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rPr>
              <a:t>Podnikové databáze</a:t>
            </a:r>
          </a:p>
        </p:txBody>
      </p:sp>
      <p:sp>
        <p:nvSpPr>
          <p:cNvPr id="37" name="Šipka doprava 36"/>
          <p:cNvSpPr/>
          <p:nvPr/>
        </p:nvSpPr>
        <p:spPr bwMode="auto">
          <a:xfrm>
            <a:off x="5262669" y="4491896"/>
            <a:ext cx="756084" cy="393596"/>
          </a:xfrm>
          <a:prstGeom prst="rightArrow">
            <a:avLst/>
          </a:prstGeom>
          <a:solidFill>
            <a:schemeClr val="folHlink">
              <a:alpha val="50000"/>
            </a:schemeClr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Válec 37"/>
          <p:cNvSpPr/>
          <p:nvPr/>
        </p:nvSpPr>
        <p:spPr bwMode="auto">
          <a:xfrm>
            <a:off x="6386499" y="4338236"/>
            <a:ext cx="1098899" cy="685354"/>
          </a:xfrm>
          <a:prstGeom prst="can">
            <a:avLst/>
          </a:prstGeom>
          <a:solidFill>
            <a:schemeClr val="folHlink">
              <a:alpha val="5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rPr>
              <a:t>Datový</a:t>
            </a:r>
            <a:r>
              <a:rPr kumimoji="0" lang="cs-CZ" sz="1000" b="1" i="0" u="none" strike="noStrike" cap="none" normalizeH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rPr>
              <a:t> sklad,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b="1" baseline="0" dirty="0" smtClean="0">
                <a:solidFill>
                  <a:srgbClr val="000066"/>
                </a:solidFill>
              </a:rPr>
              <a:t>Datové tržiště</a:t>
            </a:r>
            <a:endParaRPr kumimoji="0" lang="cs-CZ" sz="10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39" name="Šipka doprava 38"/>
          <p:cNvSpPr/>
          <p:nvPr/>
        </p:nvSpPr>
        <p:spPr bwMode="auto">
          <a:xfrm>
            <a:off x="8693999" y="4491896"/>
            <a:ext cx="756084" cy="393596"/>
          </a:xfrm>
          <a:prstGeom prst="rightArrow">
            <a:avLst/>
          </a:prstGeom>
          <a:solidFill>
            <a:schemeClr val="folHlink">
              <a:alpha val="50000"/>
            </a:schemeClr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2556925" y="5053756"/>
            <a:ext cx="5608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b="1" dirty="0" smtClean="0">
                <a:solidFill>
                  <a:srgbClr val="800000"/>
                </a:solidFill>
              </a:rPr>
              <a:t>5) Podnikové plánování </a:t>
            </a:r>
            <a:r>
              <a:rPr lang="cs-CZ" sz="1200" b="1" dirty="0" smtClean="0">
                <a:solidFill>
                  <a:srgbClr val="000066"/>
                </a:solidFill>
              </a:rPr>
              <a:t>– standardní, v </a:t>
            </a:r>
            <a:r>
              <a:rPr lang="cs-CZ" sz="1200" b="1" dirty="0" err="1" smtClean="0">
                <a:solidFill>
                  <a:srgbClr val="000066"/>
                </a:solidFill>
              </a:rPr>
              <a:t>mulidimenzionální</a:t>
            </a:r>
            <a:r>
              <a:rPr lang="cs-CZ" sz="1200" b="1" dirty="0" smtClean="0">
                <a:solidFill>
                  <a:srgbClr val="000066"/>
                </a:solidFill>
              </a:rPr>
              <a:t> prostředí.  </a:t>
            </a:r>
            <a:endParaRPr lang="cs-CZ" dirty="0"/>
          </a:p>
        </p:txBody>
      </p:sp>
      <p:sp>
        <p:nvSpPr>
          <p:cNvPr id="41" name="Krychle 40"/>
          <p:cNvSpPr/>
          <p:nvPr/>
        </p:nvSpPr>
        <p:spPr bwMode="auto">
          <a:xfrm>
            <a:off x="6427794" y="5433459"/>
            <a:ext cx="900100" cy="576064"/>
          </a:xfrm>
          <a:prstGeom prst="cube">
            <a:avLst/>
          </a:prstGeom>
          <a:solidFill>
            <a:schemeClr val="folHlink">
              <a:alpha val="50000"/>
            </a:schemeClr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b="1" dirty="0">
                <a:solidFill>
                  <a:srgbClr val="000066"/>
                </a:solidFill>
              </a:rPr>
              <a:t>OLAP databáze</a:t>
            </a:r>
          </a:p>
        </p:txBody>
      </p:sp>
      <p:sp>
        <p:nvSpPr>
          <p:cNvPr id="42" name="Šestiúhelník 41"/>
          <p:cNvSpPr/>
          <p:nvPr/>
        </p:nvSpPr>
        <p:spPr bwMode="auto">
          <a:xfrm>
            <a:off x="8375052" y="5453993"/>
            <a:ext cx="1152128" cy="555530"/>
          </a:xfrm>
          <a:prstGeom prst="hexagon">
            <a:avLst/>
          </a:prstGeom>
          <a:solidFill>
            <a:schemeClr val="folHlink">
              <a:alpha val="50000"/>
            </a:schemeClr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b="1" dirty="0">
                <a:solidFill>
                  <a:srgbClr val="000066"/>
                </a:solidFill>
              </a:rPr>
              <a:t>Podnikové </a:t>
            </a:r>
            <a:r>
              <a:rPr lang="cs-CZ" b="1" dirty="0" smtClean="0">
                <a:solidFill>
                  <a:srgbClr val="000066"/>
                </a:solidFill>
              </a:rPr>
              <a:t>plány</a:t>
            </a:r>
            <a:endParaRPr lang="cs-CZ" b="1" dirty="0">
              <a:solidFill>
                <a:srgbClr val="000066"/>
              </a:solidFill>
            </a:endParaRPr>
          </a:p>
        </p:txBody>
      </p:sp>
      <p:sp>
        <p:nvSpPr>
          <p:cNvPr id="43" name="Válec 42"/>
          <p:cNvSpPr/>
          <p:nvPr/>
        </p:nvSpPr>
        <p:spPr bwMode="auto">
          <a:xfrm>
            <a:off x="3704776" y="5334945"/>
            <a:ext cx="972108" cy="685354"/>
          </a:xfrm>
          <a:prstGeom prst="can">
            <a:avLst/>
          </a:prstGeom>
          <a:solidFill>
            <a:schemeClr val="folHlink">
              <a:alpha val="5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rPr>
              <a:t>Podnikové databáze</a:t>
            </a:r>
          </a:p>
        </p:txBody>
      </p:sp>
      <p:sp>
        <p:nvSpPr>
          <p:cNvPr id="44" name="Šipka doprava 43"/>
          <p:cNvSpPr/>
          <p:nvPr/>
        </p:nvSpPr>
        <p:spPr bwMode="auto">
          <a:xfrm>
            <a:off x="5139697" y="5502463"/>
            <a:ext cx="756084" cy="393596"/>
          </a:xfrm>
          <a:prstGeom prst="rightArrow">
            <a:avLst/>
          </a:prstGeom>
          <a:solidFill>
            <a:schemeClr val="folHlink">
              <a:alpha val="50000"/>
            </a:schemeClr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Šipka doprava 44"/>
          <p:cNvSpPr/>
          <p:nvPr/>
        </p:nvSpPr>
        <p:spPr bwMode="auto">
          <a:xfrm>
            <a:off x="7516667" y="5548485"/>
            <a:ext cx="756084" cy="393596"/>
          </a:xfrm>
          <a:prstGeom prst="rightArrow">
            <a:avLst/>
          </a:prstGeom>
          <a:solidFill>
            <a:schemeClr val="folHlink">
              <a:alpha val="50000"/>
            </a:schemeClr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2575314" y="6123003"/>
            <a:ext cx="5608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b="1" dirty="0" smtClean="0">
                <a:solidFill>
                  <a:srgbClr val="800000"/>
                </a:solidFill>
              </a:rPr>
              <a:t>6) Specifické úlohy </a:t>
            </a:r>
            <a:r>
              <a:rPr lang="cs-CZ" sz="1200" b="1" dirty="0" smtClean="0">
                <a:solidFill>
                  <a:srgbClr val="000066"/>
                </a:solidFill>
              </a:rPr>
              <a:t>– podle povahy podnikového prostředí.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160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Obrázek 62"/>
          <p:cNvPicPr>
            <a:picLocks noChangeAspect="1"/>
          </p:cNvPicPr>
          <p:nvPr/>
        </p:nvPicPr>
        <p:blipFill rotWithShape="1">
          <a:blip r:embed="rId2"/>
          <a:srcRect l="25285" t="16093" r="1943" b="8807"/>
          <a:stretch/>
        </p:blipFill>
        <p:spPr>
          <a:xfrm>
            <a:off x="-51373" y="476672"/>
            <a:ext cx="10757096" cy="638132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2f. Skupiny úloh podnikového řízení – přehled, schémata, odkazy na skupiny úloh</a:t>
            </a:r>
            <a:endParaRPr lang="cs-CZ" dirty="0"/>
          </a:p>
        </p:txBody>
      </p:sp>
      <p:sp>
        <p:nvSpPr>
          <p:cNvPr id="64" name="Zaoblený obdélník 63"/>
          <p:cNvSpPr/>
          <p:nvPr/>
        </p:nvSpPr>
        <p:spPr>
          <a:xfrm>
            <a:off x="5798865" y="4761148"/>
            <a:ext cx="216025" cy="324036"/>
          </a:xfrm>
          <a:prstGeom prst="roundRect">
            <a:avLst/>
          </a:prstGeom>
          <a:noFill/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5" name="Obrázek 64"/>
          <p:cNvPicPr>
            <a:picLocks noChangeAspect="1"/>
          </p:cNvPicPr>
          <p:nvPr/>
        </p:nvPicPr>
        <p:blipFill rotWithShape="1">
          <a:blip r:embed="rId3"/>
          <a:srcRect l="19706" t="12823" r="18985" b="7677"/>
          <a:stretch/>
        </p:blipFill>
        <p:spPr>
          <a:xfrm>
            <a:off x="6134225" y="609600"/>
            <a:ext cx="5938440" cy="4331568"/>
          </a:xfrm>
          <a:prstGeom prst="rect">
            <a:avLst/>
          </a:prstGeom>
        </p:spPr>
      </p:pic>
      <p:sp>
        <p:nvSpPr>
          <p:cNvPr id="66" name="Zaoblený obdélník 65"/>
          <p:cNvSpPr/>
          <p:nvPr/>
        </p:nvSpPr>
        <p:spPr>
          <a:xfrm>
            <a:off x="5159494" y="4761148"/>
            <a:ext cx="579703" cy="324036"/>
          </a:xfrm>
          <a:prstGeom prst="roundRect">
            <a:avLst/>
          </a:prstGeom>
          <a:noFill/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7" name="Obrázek 66"/>
          <p:cNvPicPr>
            <a:picLocks noChangeAspect="1"/>
          </p:cNvPicPr>
          <p:nvPr/>
        </p:nvPicPr>
        <p:blipFill rotWithShape="1">
          <a:blip r:embed="rId4"/>
          <a:srcRect l="25191" t="8816" r="3040" b="10309"/>
          <a:stretch/>
        </p:blipFill>
        <p:spPr>
          <a:xfrm>
            <a:off x="193259" y="1988840"/>
            <a:ext cx="7463957" cy="473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3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552" y="44450"/>
            <a:ext cx="8208912" cy="609600"/>
          </a:xfrm>
        </p:spPr>
        <p:txBody>
          <a:bodyPr/>
          <a:lstStyle/>
          <a:p>
            <a:r>
              <a:rPr lang="cs-CZ" dirty="0" smtClean="0"/>
              <a:t>2g. </a:t>
            </a:r>
            <a:r>
              <a:rPr lang="cs-CZ" dirty="0"/>
              <a:t>Principy řešení MBI</a:t>
            </a:r>
            <a:r>
              <a:rPr lang="cs-CZ" dirty="0" smtClean="0"/>
              <a:t>:    Řízení IT -  domény řízení</a:t>
            </a:r>
            <a:endParaRPr lang="cs-CZ" dirty="0"/>
          </a:p>
        </p:txBody>
      </p:sp>
      <p:grpSp>
        <p:nvGrpSpPr>
          <p:cNvPr id="2" name="Skupina 1"/>
          <p:cNvGrpSpPr/>
          <p:nvPr/>
        </p:nvGrpSpPr>
        <p:grpSpPr>
          <a:xfrm>
            <a:off x="983432" y="1329858"/>
            <a:ext cx="8424936" cy="4403398"/>
            <a:chOff x="2277344" y="844975"/>
            <a:chExt cx="8424936" cy="4403398"/>
          </a:xfrm>
        </p:grpSpPr>
        <p:sp>
          <p:nvSpPr>
            <p:cNvPr id="5" name="Obdélník 4"/>
            <p:cNvSpPr/>
            <p:nvPr/>
          </p:nvSpPr>
          <p:spPr>
            <a:xfrm>
              <a:off x="4305772" y="844976"/>
              <a:ext cx="4896544" cy="3240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342900" indent="-342900">
                <a:buAutoNum type="alphaUcPeriod"/>
              </a:pPr>
              <a:r>
                <a:rPr lang="cs-CZ" sz="1400" b="1">
                  <a:solidFill>
                    <a:srgbClr val="990000"/>
                  </a:solidFill>
                </a:rPr>
                <a:t>Strategické řízení podnikové informatiky</a:t>
              </a:r>
            </a:p>
          </p:txBody>
        </p:sp>
        <p:sp>
          <p:nvSpPr>
            <p:cNvPr id="7" name="Obdélník 6"/>
            <p:cNvSpPr/>
            <p:nvPr/>
          </p:nvSpPr>
          <p:spPr>
            <a:xfrm>
              <a:off x="3645496" y="2330878"/>
              <a:ext cx="1983060" cy="1728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cs-CZ" sz="1400" b="1" dirty="0">
                  <a:solidFill>
                    <a:srgbClr val="990000"/>
                  </a:solidFill>
                </a:rPr>
                <a:t>B. Řízení IT služeb</a:t>
              </a:r>
            </a:p>
            <a:p>
              <a:pPr marL="361950" indent="-180975">
                <a:buFont typeface="Arial" pitchFamily="34" charset="0"/>
                <a:buChar char="•"/>
              </a:pPr>
              <a:r>
                <a:rPr lang="cs-CZ" sz="1200" b="1" dirty="0">
                  <a:solidFill>
                    <a:schemeClr val="accent2">
                      <a:lumMod val="50000"/>
                    </a:schemeClr>
                  </a:solidFill>
                </a:rPr>
                <a:t>návrh služeb,</a:t>
              </a:r>
            </a:p>
            <a:p>
              <a:pPr marL="361950" indent="-180975">
                <a:buFont typeface="Arial" pitchFamily="34" charset="0"/>
                <a:buChar char="•"/>
              </a:pPr>
              <a:r>
                <a:rPr lang="cs-CZ" sz="1200" b="1" dirty="0" smtClean="0">
                  <a:solidFill>
                    <a:schemeClr val="accent2">
                      <a:lumMod val="50000"/>
                    </a:schemeClr>
                  </a:solidFill>
                </a:rPr>
                <a:t>plánování </a:t>
              </a:r>
              <a:r>
                <a:rPr lang="cs-CZ" sz="1200" b="1" dirty="0">
                  <a:solidFill>
                    <a:schemeClr val="accent2">
                      <a:lumMod val="50000"/>
                    </a:schemeClr>
                  </a:solidFill>
                </a:rPr>
                <a:t>rozvoje a provozu služeb,</a:t>
              </a:r>
            </a:p>
            <a:p>
              <a:pPr marL="361950" indent="-180975">
                <a:buFont typeface="Arial" pitchFamily="34" charset="0"/>
                <a:buChar char="•"/>
              </a:pPr>
              <a:r>
                <a:rPr lang="cs-CZ" sz="1200" b="1" dirty="0">
                  <a:solidFill>
                    <a:schemeClr val="accent2">
                      <a:lumMod val="50000"/>
                    </a:schemeClr>
                  </a:solidFill>
                </a:rPr>
                <a:t>řízení prodeje a nákupu služeb</a:t>
              </a:r>
            </a:p>
            <a:p>
              <a:pPr marL="361950" indent="-180975">
                <a:buFont typeface="Arial" pitchFamily="34" charset="0"/>
                <a:buChar char="•"/>
              </a:pPr>
              <a:r>
                <a:rPr lang="cs-CZ" sz="1200" b="1" dirty="0">
                  <a:solidFill>
                    <a:schemeClr val="accent2">
                      <a:lumMod val="50000"/>
                    </a:schemeClr>
                  </a:solidFill>
                </a:rPr>
                <a:t>řízení </a:t>
              </a:r>
              <a:r>
                <a:rPr lang="cs-CZ" sz="1200" b="1" dirty="0" smtClean="0">
                  <a:solidFill>
                    <a:schemeClr val="accent2">
                      <a:lumMod val="50000"/>
                    </a:schemeClr>
                  </a:solidFill>
                </a:rPr>
                <a:t>kvality služeb,</a:t>
              </a:r>
              <a:endParaRPr lang="cs-CZ" sz="1200" b="1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pPr marL="361950" indent="-180975">
                <a:buFont typeface="Arial" pitchFamily="34" charset="0"/>
                <a:buChar char="•"/>
              </a:pPr>
              <a:r>
                <a:rPr lang="cs-CZ" sz="1200" b="1" dirty="0">
                  <a:solidFill>
                    <a:schemeClr val="accent2">
                      <a:lumMod val="50000"/>
                    </a:schemeClr>
                  </a:solidFill>
                </a:rPr>
                <a:t>řízení bezpečnosti</a:t>
              </a:r>
            </a:p>
          </p:txBody>
        </p:sp>
        <p:sp>
          <p:nvSpPr>
            <p:cNvPr id="8" name="Obdélník 7"/>
            <p:cNvSpPr/>
            <p:nvPr/>
          </p:nvSpPr>
          <p:spPr>
            <a:xfrm>
              <a:off x="3141442" y="4265359"/>
              <a:ext cx="3384375" cy="98301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cs-CZ" sz="1400" b="1">
                  <a:solidFill>
                    <a:srgbClr val="990000"/>
                  </a:solidFill>
                </a:rPr>
                <a:t>E. Řízení a řešení projektů rozvoje služeb</a:t>
              </a:r>
            </a:p>
            <a:p>
              <a:pPr marL="361950" indent="-180975">
                <a:buFont typeface="Arial" pitchFamily="34" charset="0"/>
                <a:buChar char="•"/>
              </a:pPr>
              <a:r>
                <a:rPr lang="cs-CZ" sz="1200" b="1">
                  <a:solidFill>
                    <a:schemeClr val="accent2">
                      <a:lumMod val="50000"/>
                    </a:schemeClr>
                  </a:solidFill>
                </a:rPr>
                <a:t>řízení jednotlivých projektů,</a:t>
              </a:r>
            </a:p>
            <a:p>
              <a:pPr marL="361950" indent="-180975">
                <a:buFont typeface="Arial" pitchFamily="34" charset="0"/>
                <a:buChar char="•"/>
              </a:pPr>
              <a:r>
                <a:rPr lang="cs-CZ" sz="1200" b="1">
                  <a:solidFill>
                    <a:schemeClr val="accent2">
                      <a:lumMod val="50000"/>
                    </a:schemeClr>
                  </a:solidFill>
                </a:rPr>
                <a:t>řešení projektů dle typů</a:t>
              </a:r>
            </a:p>
          </p:txBody>
        </p:sp>
        <p:sp>
          <p:nvSpPr>
            <p:cNvPr id="9" name="Obdélník 8"/>
            <p:cNvSpPr/>
            <p:nvPr/>
          </p:nvSpPr>
          <p:spPr>
            <a:xfrm>
              <a:off x="2277344" y="844975"/>
              <a:ext cx="648072" cy="11881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cs-CZ" sz="1400" b="1" i="1">
                  <a:solidFill>
                    <a:schemeClr val="accent2">
                      <a:lumMod val="50000"/>
                    </a:schemeClr>
                  </a:solidFill>
                </a:rPr>
                <a:t>Strategické řízení</a:t>
              </a:r>
            </a:p>
          </p:txBody>
        </p:sp>
        <p:sp>
          <p:nvSpPr>
            <p:cNvPr id="10" name="Obdélník 9"/>
            <p:cNvSpPr/>
            <p:nvPr/>
          </p:nvSpPr>
          <p:spPr>
            <a:xfrm>
              <a:off x="2277344" y="2321140"/>
              <a:ext cx="648072" cy="17199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cs-CZ" sz="1400" b="1" i="1">
                  <a:solidFill>
                    <a:schemeClr val="accent2">
                      <a:lumMod val="50000"/>
                    </a:schemeClr>
                  </a:solidFill>
                </a:rPr>
                <a:t>Taktické řízení</a:t>
              </a:r>
            </a:p>
          </p:txBody>
        </p:sp>
        <p:sp>
          <p:nvSpPr>
            <p:cNvPr id="11" name="Obdélník 10"/>
            <p:cNvSpPr/>
            <p:nvPr/>
          </p:nvSpPr>
          <p:spPr>
            <a:xfrm>
              <a:off x="2277344" y="4264191"/>
              <a:ext cx="648072" cy="9839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cs-CZ" sz="1400" b="1" i="1">
                  <a:solidFill>
                    <a:schemeClr val="accent2">
                      <a:lumMod val="50000"/>
                    </a:schemeClr>
                  </a:solidFill>
                </a:rPr>
                <a:t>Operativní řízení</a:t>
              </a:r>
            </a:p>
          </p:txBody>
        </p:sp>
        <p:sp>
          <p:nvSpPr>
            <p:cNvPr id="12" name="Obdélník 11"/>
            <p:cNvSpPr/>
            <p:nvPr/>
          </p:nvSpPr>
          <p:spPr>
            <a:xfrm>
              <a:off x="8037984" y="2321140"/>
              <a:ext cx="1956420" cy="17199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cs-CZ" sz="1400" b="1">
                  <a:solidFill>
                    <a:srgbClr val="990000"/>
                  </a:solidFill>
                </a:rPr>
                <a:t>D. Řízení IT ekonomiky</a:t>
              </a:r>
            </a:p>
            <a:p>
              <a:pPr marL="361950" indent="-180975">
                <a:buFont typeface="Arial" pitchFamily="34" charset="0"/>
                <a:buChar char="•"/>
              </a:pPr>
              <a:r>
                <a:rPr lang="cs-CZ" sz="1200" b="1">
                  <a:solidFill>
                    <a:schemeClr val="accent2">
                      <a:lumMod val="50000"/>
                    </a:schemeClr>
                  </a:solidFill>
                </a:rPr>
                <a:t>účtování informatiky,</a:t>
              </a:r>
            </a:p>
            <a:p>
              <a:pPr marL="361950" indent="-180975">
                <a:buFont typeface="Arial" pitchFamily="34" charset="0"/>
                <a:buChar char="•"/>
              </a:pPr>
              <a:r>
                <a:rPr lang="cs-CZ" sz="1200" b="1">
                  <a:solidFill>
                    <a:schemeClr val="accent2">
                      <a:lumMod val="50000"/>
                    </a:schemeClr>
                  </a:solidFill>
                </a:rPr>
                <a:t>řízení nákladů,</a:t>
              </a:r>
            </a:p>
            <a:p>
              <a:pPr marL="361950" indent="-180975">
                <a:buFont typeface="Arial" pitchFamily="34" charset="0"/>
                <a:buChar char="•"/>
              </a:pPr>
              <a:r>
                <a:rPr lang="cs-CZ" sz="1200" b="1">
                  <a:solidFill>
                    <a:schemeClr val="accent2">
                      <a:lumMod val="50000"/>
                    </a:schemeClr>
                  </a:solidFill>
                </a:rPr>
                <a:t>řízení výnosů a efektů,</a:t>
              </a:r>
            </a:p>
            <a:p>
              <a:pPr marL="361950" indent="-180975">
                <a:buFont typeface="Arial" pitchFamily="34" charset="0"/>
                <a:buChar char="•"/>
              </a:pPr>
              <a:r>
                <a:rPr lang="cs-CZ" sz="1200" b="1">
                  <a:solidFill>
                    <a:schemeClr val="accent2">
                      <a:lumMod val="50000"/>
                    </a:schemeClr>
                  </a:solidFill>
                </a:rPr>
                <a:t>řízení investic </a:t>
              </a:r>
            </a:p>
          </p:txBody>
        </p:sp>
        <p:sp>
          <p:nvSpPr>
            <p:cNvPr id="13" name="Obdélník 12"/>
            <p:cNvSpPr/>
            <p:nvPr/>
          </p:nvSpPr>
          <p:spPr>
            <a:xfrm>
              <a:off x="5877744" y="2321140"/>
              <a:ext cx="1944216" cy="1728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cs-CZ" sz="1400" b="1">
                  <a:solidFill>
                    <a:srgbClr val="990000"/>
                  </a:solidFill>
                </a:rPr>
                <a:t>C. Řízení IT zdrojů</a:t>
              </a:r>
            </a:p>
            <a:p>
              <a:pPr marL="361950" indent="-180975">
                <a:buFont typeface="Arial" pitchFamily="34" charset="0"/>
                <a:buChar char="•"/>
              </a:pPr>
              <a:r>
                <a:rPr lang="cs-CZ" sz="1200" b="1">
                  <a:solidFill>
                    <a:schemeClr val="accent2">
                      <a:lumMod val="50000"/>
                    </a:schemeClr>
                  </a:solidFill>
                </a:rPr>
                <a:t>řízení datových zdrojů a jejich kvality,</a:t>
              </a:r>
            </a:p>
            <a:p>
              <a:pPr marL="361950" indent="-180975">
                <a:buFont typeface="Arial" pitchFamily="34" charset="0"/>
                <a:buChar char="•"/>
              </a:pPr>
              <a:r>
                <a:rPr lang="cs-CZ" sz="1200" b="1">
                  <a:solidFill>
                    <a:schemeClr val="accent2">
                      <a:lumMod val="50000"/>
                    </a:schemeClr>
                  </a:solidFill>
                </a:rPr>
                <a:t>řízení personálních zdrojů,</a:t>
              </a:r>
            </a:p>
            <a:p>
              <a:pPr marL="361950" indent="-180975">
                <a:buFont typeface="Arial" pitchFamily="34" charset="0"/>
                <a:buChar char="•"/>
              </a:pPr>
              <a:r>
                <a:rPr lang="cs-CZ" sz="1200" b="1">
                  <a:solidFill>
                    <a:schemeClr val="accent2">
                      <a:lumMod val="50000"/>
                    </a:schemeClr>
                  </a:solidFill>
                </a:rPr>
                <a:t>řízení technologických zdrojů</a:t>
              </a:r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6849852" y="4265357"/>
              <a:ext cx="3852428" cy="98301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cs-CZ" sz="1400" b="1" dirty="0">
                  <a:solidFill>
                    <a:srgbClr val="990000"/>
                  </a:solidFill>
                </a:rPr>
                <a:t>F. Řízení provozu</a:t>
              </a:r>
            </a:p>
            <a:p>
              <a:pPr marL="361950" indent="-180975">
                <a:buFont typeface="Arial" pitchFamily="34" charset="0"/>
                <a:buChar char="•"/>
              </a:pPr>
              <a:r>
                <a:rPr lang="cs-CZ" sz="1200" b="1" dirty="0">
                  <a:solidFill>
                    <a:schemeClr val="accent2">
                      <a:lumMod val="50000"/>
                    </a:schemeClr>
                  </a:solidFill>
                </a:rPr>
                <a:t>řízení a správa zdrojů </a:t>
              </a:r>
              <a:r>
                <a:rPr lang="cs-CZ" sz="1200" b="1" dirty="0" smtClean="0">
                  <a:solidFill>
                    <a:schemeClr val="accent2">
                      <a:lumMod val="50000"/>
                    </a:schemeClr>
                  </a:solidFill>
                </a:rPr>
                <a:t>IT,</a:t>
              </a:r>
              <a:endParaRPr lang="cs-CZ" sz="1200" b="1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pPr marL="361950" indent="-180975">
                <a:buFont typeface="Arial" pitchFamily="34" charset="0"/>
                <a:buChar char="•"/>
              </a:pPr>
              <a:r>
                <a:rPr lang="cs-CZ" sz="1200" b="1" dirty="0">
                  <a:solidFill>
                    <a:schemeClr val="accent2">
                      <a:lumMod val="50000"/>
                    </a:schemeClr>
                  </a:solidFill>
                </a:rPr>
                <a:t>řízení incidentů, problémů a požadavků</a:t>
              </a:r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4305772" y="1169012"/>
              <a:ext cx="2448272" cy="8640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342900" indent="-161925">
                <a:buFont typeface="Arial" pitchFamily="34" charset="0"/>
                <a:buChar char="•"/>
              </a:pPr>
              <a:r>
                <a:rPr lang="cs-CZ" sz="1200" b="1" dirty="0">
                  <a:solidFill>
                    <a:schemeClr val="accent2">
                      <a:lumMod val="50000"/>
                    </a:schemeClr>
                  </a:solidFill>
                </a:rPr>
                <a:t>IT jako součást byznysu,</a:t>
              </a:r>
            </a:p>
            <a:p>
              <a:pPr marL="342900" indent="-161925">
                <a:buFont typeface="Arial" pitchFamily="34" charset="0"/>
                <a:buChar char="•"/>
              </a:pPr>
              <a:r>
                <a:rPr lang="cs-CZ" sz="1200" b="1" dirty="0">
                  <a:solidFill>
                    <a:schemeClr val="accent2">
                      <a:lumMod val="50000"/>
                    </a:schemeClr>
                  </a:solidFill>
                </a:rPr>
                <a:t>plánování a převzetí závěrů globální strategie</a:t>
              </a:r>
              <a:r>
                <a:rPr lang="cs-CZ" sz="1200" b="1" dirty="0" smtClean="0">
                  <a:solidFill>
                    <a:schemeClr val="accent2">
                      <a:lumMod val="50000"/>
                    </a:schemeClr>
                  </a:solidFill>
                </a:rPr>
                <a:t>,</a:t>
              </a:r>
            </a:p>
            <a:p>
              <a:pPr marL="342900" indent="-161925">
                <a:buFont typeface="Arial" pitchFamily="34" charset="0"/>
                <a:buChar char="•"/>
              </a:pPr>
              <a:r>
                <a:rPr lang="cs-CZ" sz="1200" b="1" dirty="0">
                  <a:solidFill>
                    <a:schemeClr val="accent2">
                      <a:lumMod val="50000"/>
                    </a:schemeClr>
                  </a:solidFill>
                </a:rPr>
                <a:t>analýza stávajícího </a:t>
              </a:r>
              <a:r>
                <a:rPr lang="cs-CZ" sz="1200" b="1" dirty="0" smtClean="0">
                  <a:solidFill>
                    <a:schemeClr val="accent2">
                      <a:lumMod val="50000"/>
                    </a:schemeClr>
                  </a:solidFill>
                </a:rPr>
                <a:t>stavu</a:t>
              </a:r>
              <a:endParaRPr lang="cs-CZ" sz="1200" b="1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pPr marL="342900" indent="-161925">
                <a:buFont typeface="Arial" pitchFamily="34" charset="0"/>
                <a:buChar char="•"/>
              </a:pPr>
              <a:endParaRPr lang="cs-CZ" sz="12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6" name="Obdélník 15"/>
            <p:cNvSpPr/>
            <p:nvPr/>
          </p:nvSpPr>
          <p:spPr>
            <a:xfrm>
              <a:off x="6754044" y="1169012"/>
              <a:ext cx="2448272" cy="8640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342900" indent="-161925">
                <a:buFont typeface="Arial" pitchFamily="34" charset="0"/>
                <a:buChar char="•"/>
              </a:pPr>
              <a:r>
                <a:rPr lang="cs-CZ" sz="1200" b="1" dirty="0" smtClean="0">
                  <a:solidFill>
                    <a:schemeClr val="accent2">
                      <a:lumMod val="50000"/>
                    </a:schemeClr>
                  </a:solidFill>
                </a:rPr>
                <a:t>definice </a:t>
              </a:r>
              <a:r>
                <a:rPr lang="cs-CZ" sz="1200" b="1" dirty="0">
                  <a:solidFill>
                    <a:schemeClr val="accent2">
                      <a:lumMod val="50000"/>
                    </a:schemeClr>
                  </a:solidFill>
                </a:rPr>
                <a:t>cílového stavu,</a:t>
              </a:r>
            </a:p>
            <a:p>
              <a:pPr marL="342900" indent="-161925">
                <a:buFont typeface="Arial" pitchFamily="34" charset="0"/>
                <a:buChar char="•"/>
              </a:pPr>
              <a:r>
                <a:rPr lang="cs-CZ" sz="1200" b="1" dirty="0">
                  <a:solidFill>
                    <a:schemeClr val="accent2">
                      <a:lumMod val="50000"/>
                    </a:schemeClr>
                  </a:solidFill>
                </a:rPr>
                <a:t>plán transformace do cílového stavu</a:t>
              </a:r>
              <a:r>
                <a:rPr lang="cs-CZ" sz="1200" b="1" dirty="0" smtClean="0">
                  <a:solidFill>
                    <a:schemeClr val="accent2">
                      <a:lumMod val="50000"/>
                    </a:schemeClr>
                  </a:solidFill>
                </a:rPr>
                <a:t>,</a:t>
              </a:r>
            </a:p>
            <a:p>
              <a:pPr marL="342900" indent="-161925">
                <a:buFont typeface="Arial" pitchFamily="34" charset="0"/>
                <a:buChar char="•"/>
              </a:pPr>
              <a:r>
                <a:rPr lang="cs-CZ" sz="12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specif</a:t>
              </a:r>
              <a:r>
                <a:rPr lang="cs-CZ" sz="1200" b="1" dirty="0" smtClean="0">
                  <a:solidFill>
                    <a:schemeClr val="accent2">
                      <a:lumMod val="50000"/>
                    </a:schemeClr>
                  </a:solidFill>
                </a:rPr>
                <a:t>. úlohy strat. řízení</a:t>
              </a:r>
              <a:endParaRPr lang="cs-CZ" sz="12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700492" y="1204963"/>
            <a:ext cx="3372172" cy="1497181"/>
          </a:xfrm>
          <a:noFill/>
          <a:ln/>
        </p:spPr>
        <p:txBody>
          <a:bodyPr/>
          <a:lstStyle/>
          <a:p>
            <a:pPr marL="0" lvl="1" indent="0" eaLnBrk="1" hangingPunct="1">
              <a:buNone/>
            </a:pPr>
            <a:r>
              <a:rPr lang="cs-CZ" sz="1400" b="1" i="1" dirty="0" smtClean="0">
                <a:solidFill>
                  <a:srgbClr val="800000"/>
                </a:solidFill>
              </a:rPr>
              <a:t>Domény </a:t>
            </a:r>
            <a:r>
              <a:rPr lang="cs-CZ" sz="1400" b="1" i="1" dirty="0" smtClean="0"/>
              <a:t>– hlavní oblasti řízení IT</a:t>
            </a:r>
          </a:p>
          <a:p>
            <a:pPr marL="0" lvl="1" indent="0" eaLnBrk="1" hangingPunct="1">
              <a:buNone/>
            </a:pPr>
            <a:r>
              <a:rPr lang="cs-CZ" sz="1400" b="1" i="1" dirty="0" smtClean="0"/>
              <a:t>dle úrovní řízení:</a:t>
            </a:r>
          </a:p>
          <a:p>
            <a:pPr marL="285750" lvl="1" eaLnBrk="1" hangingPunct="1">
              <a:buFontTx/>
              <a:buChar char="-"/>
            </a:pPr>
            <a:r>
              <a:rPr lang="cs-CZ" sz="1400" b="1" i="1" dirty="0" smtClean="0"/>
              <a:t>strategické, </a:t>
            </a:r>
          </a:p>
          <a:p>
            <a:pPr marL="285750" lvl="1" eaLnBrk="1" hangingPunct="1">
              <a:buFontTx/>
              <a:buChar char="-"/>
            </a:pPr>
            <a:r>
              <a:rPr lang="cs-CZ" sz="1400" b="1" i="1" dirty="0" smtClean="0"/>
              <a:t>taktické, </a:t>
            </a:r>
          </a:p>
          <a:p>
            <a:pPr marL="285750" lvl="1" eaLnBrk="1" hangingPunct="1">
              <a:buFontTx/>
              <a:buChar char="-"/>
            </a:pPr>
            <a:r>
              <a:rPr lang="cs-CZ" sz="1400" b="1" i="1" dirty="0" smtClean="0"/>
              <a:t>operativní</a:t>
            </a:r>
            <a:endParaRPr lang="cs-CZ" sz="1400" b="1" i="1" dirty="0"/>
          </a:p>
          <a:p>
            <a:pPr lvl="1" indent="0" eaLnBrk="1" hangingPunct="1">
              <a:buNone/>
            </a:pPr>
            <a:endParaRPr lang="cs-CZ" b="1" dirty="0"/>
          </a:p>
        </p:txBody>
      </p:sp>
      <p:sp>
        <p:nvSpPr>
          <p:cNvPr id="17" name="Obdélník 16"/>
          <p:cNvSpPr/>
          <p:nvPr/>
        </p:nvSpPr>
        <p:spPr>
          <a:xfrm>
            <a:off x="11358682" y="764704"/>
            <a:ext cx="529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ym typeface="Wingdings"/>
                <a:hlinkClick r:id="rId2" action="ppaction://hlinksldjump"/>
              </a:rPr>
              <a:t></a:t>
            </a:r>
            <a:r>
              <a:rPr lang="cs-CZ" sz="2000" b="1" dirty="0"/>
              <a:t>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8635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552" y="44450"/>
            <a:ext cx="9601067" cy="609600"/>
          </a:xfrm>
        </p:spPr>
        <p:txBody>
          <a:bodyPr/>
          <a:lstStyle/>
          <a:p>
            <a:r>
              <a:rPr lang="cs-CZ" dirty="0" smtClean="0"/>
              <a:t>2h. </a:t>
            </a:r>
            <a:r>
              <a:rPr lang="cs-CZ" dirty="0"/>
              <a:t>Principy řešení MBI: </a:t>
            </a:r>
            <a:r>
              <a:rPr lang="cs-CZ" dirty="0" smtClean="0"/>
              <a:t>    </a:t>
            </a:r>
            <a:r>
              <a:rPr lang="cs-CZ" sz="2000" dirty="0" smtClean="0"/>
              <a:t>Přehled </a:t>
            </a:r>
            <a:r>
              <a:rPr lang="cs-CZ" sz="2000" dirty="0"/>
              <a:t>objektů </a:t>
            </a:r>
            <a:r>
              <a:rPr lang="cs-CZ" sz="2000" dirty="0" smtClean="0"/>
              <a:t>(Základní charakteristiky)</a:t>
            </a:r>
            <a:endParaRPr lang="cs-CZ" dirty="0"/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0879" y="692696"/>
            <a:ext cx="10239697" cy="5904656"/>
          </a:xfrm>
          <a:noFill/>
          <a:ln/>
        </p:spPr>
        <p:txBody>
          <a:bodyPr/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cs-CZ" sz="1800" b="1" dirty="0" smtClean="0">
                <a:solidFill>
                  <a:srgbClr val="800000"/>
                </a:solidFill>
              </a:rPr>
              <a:t>Úlohy </a:t>
            </a:r>
          </a:p>
          <a:p>
            <a:pPr marL="1054100" lvl="1"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1600" b="1" dirty="0" smtClean="0"/>
              <a:t>mají poskytnout </a:t>
            </a:r>
            <a:r>
              <a:rPr lang="cs-CZ" sz="1600" b="1" dirty="0"/>
              <a:t>informace a </a:t>
            </a:r>
            <a:r>
              <a:rPr lang="cs-CZ" sz="1600" b="1" dirty="0" smtClean="0"/>
              <a:t>postupy </a:t>
            </a:r>
            <a:r>
              <a:rPr lang="cs-CZ" sz="1600" b="1" dirty="0"/>
              <a:t>pro řešení </a:t>
            </a:r>
            <a:r>
              <a:rPr lang="cs-CZ" sz="1600" b="1" dirty="0" smtClean="0"/>
              <a:t>problémů,</a:t>
            </a:r>
          </a:p>
          <a:p>
            <a:pPr marL="1054100" lvl="1"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1600" b="1" dirty="0" smtClean="0"/>
              <a:t>základní členění úloh je dle domén řízení – viz schéma domén, 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cs-CZ" sz="1800" b="1" dirty="0" smtClean="0">
                <a:solidFill>
                  <a:srgbClr val="800000"/>
                </a:solidFill>
              </a:rPr>
              <a:t>Scénáře</a:t>
            </a:r>
          </a:p>
          <a:p>
            <a:pPr marL="1054100" lvl="1"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1600" b="1" dirty="0"/>
              <a:t>definují různé situace, problémy, otázky v řízení informatiky, resp. i v řízení podniku, </a:t>
            </a:r>
            <a:endParaRPr lang="cs-CZ" sz="1600" b="1" dirty="0" smtClean="0"/>
          </a:p>
          <a:p>
            <a:pPr marL="1054100" lvl="1"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1600" b="1" dirty="0" smtClean="0"/>
              <a:t>váží se na ně doporučená </a:t>
            </a:r>
            <a:r>
              <a:rPr lang="cs-CZ" sz="1600" b="1" dirty="0"/>
              <a:t>řešení v rámci úloh </a:t>
            </a:r>
            <a:r>
              <a:rPr lang="cs-CZ" sz="1600" b="1" dirty="0" smtClean="0"/>
              <a:t>MBI,</a:t>
            </a:r>
          </a:p>
          <a:p>
            <a:pPr marL="1054100" lvl="1"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1600" b="1" dirty="0"/>
              <a:t>základní členění </a:t>
            </a:r>
            <a:r>
              <a:rPr lang="cs-CZ" sz="1600" b="1" dirty="0" smtClean="0"/>
              <a:t>scénářů je </a:t>
            </a:r>
            <a:r>
              <a:rPr lang="cs-CZ" sz="1600" b="1" dirty="0"/>
              <a:t>dle domén</a:t>
            </a:r>
            <a:r>
              <a:rPr lang="cs-CZ" sz="1600" b="1" dirty="0" smtClean="0"/>
              <a:t> řízení</a:t>
            </a:r>
            <a:endParaRPr lang="cs-CZ" sz="1600" b="1" dirty="0"/>
          </a:p>
          <a:p>
            <a:pPr marL="342900" lvl="1" indent="-342900">
              <a:spcAft>
                <a:spcPts val="600"/>
              </a:spcAft>
            </a:pPr>
            <a:r>
              <a:rPr lang="cs-CZ" sz="1800" b="1" dirty="0">
                <a:solidFill>
                  <a:srgbClr val="800000"/>
                </a:solidFill>
              </a:rPr>
              <a:t>Faktory </a:t>
            </a:r>
          </a:p>
          <a:p>
            <a:pPr marL="1054100" lvl="1"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1600" b="1" dirty="0"/>
              <a:t>souhrnné vyjádření pro předmět a organizační, technické a další podmínky řízení IT,</a:t>
            </a:r>
          </a:p>
          <a:p>
            <a:pPr marL="1054100" lvl="1"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1600" b="1" dirty="0"/>
              <a:t>definují existující prostředí informatiky a udržují MBI v souladu s vývojovými trendy,</a:t>
            </a:r>
          </a:p>
          <a:p>
            <a:pPr marL="1054100" lvl="1"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1600" b="1" dirty="0"/>
              <a:t>základní členění faktorů dle typu faktorů </a:t>
            </a:r>
            <a:endParaRPr lang="cs-CZ" sz="1600" b="1" dirty="0" smtClean="0"/>
          </a:p>
          <a:p>
            <a:pPr marL="342900" lvl="1" indent="-342900">
              <a:spcAft>
                <a:spcPts val="600"/>
              </a:spcAft>
            </a:pPr>
            <a:r>
              <a:rPr lang="cs-CZ" sz="1800" b="1" dirty="0">
                <a:solidFill>
                  <a:srgbClr val="800000"/>
                </a:solidFill>
              </a:rPr>
              <a:t>Role</a:t>
            </a:r>
          </a:p>
          <a:p>
            <a:pPr marL="1054100" lvl="1"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1600" b="1" dirty="0"/>
              <a:t>určují, jaké typy pracovních pozic se v podniku vyskytují a jak se podílejí na provozu a rozvoji informatiky i celého </a:t>
            </a:r>
            <a:r>
              <a:rPr lang="cs-CZ" sz="1600" b="1" dirty="0" smtClean="0"/>
              <a:t>podniku,</a:t>
            </a:r>
          </a:p>
          <a:p>
            <a:pPr marL="1054100" lvl="1"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1600" b="1" dirty="0" smtClean="0"/>
              <a:t>základní členění rolí je dle typu rolí</a:t>
            </a:r>
            <a:endParaRPr lang="cs-CZ" sz="1600" b="1" dirty="0"/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endParaRPr lang="cs-CZ" sz="1800" b="1" dirty="0" smtClean="0">
              <a:solidFill>
                <a:srgbClr val="8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1358682" y="764704"/>
            <a:ext cx="529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>
                <a:sym typeface="Wingdings"/>
                <a:hlinkClick r:id="rId2" action="ppaction://hlinksldjump"/>
              </a:rPr>
              <a:t></a:t>
            </a:r>
            <a:r>
              <a:rPr lang="cs-CZ" sz="2000" b="1"/>
              <a:t> </a:t>
            </a:r>
            <a:endParaRPr lang="cs-CZ" sz="2000"/>
          </a:p>
        </p:txBody>
      </p:sp>
      <p:sp>
        <p:nvSpPr>
          <p:cNvPr id="2" name="TextovéPole 1"/>
          <p:cNvSpPr txBox="1"/>
          <p:nvPr/>
        </p:nvSpPr>
        <p:spPr>
          <a:xfrm>
            <a:off x="11064552" y="602128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ym typeface="Wingdings"/>
              </a:rPr>
              <a:t>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65165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552" y="44450"/>
            <a:ext cx="9601067" cy="609600"/>
          </a:xfrm>
        </p:spPr>
        <p:txBody>
          <a:bodyPr/>
          <a:lstStyle/>
          <a:p>
            <a:r>
              <a:rPr lang="cs-CZ" dirty="0" smtClean="0"/>
              <a:t>2h. </a:t>
            </a:r>
            <a:r>
              <a:rPr lang="cs-CZ" dirty="0"/>
              <a:t>Principy řešení MBI: </a:t>
            </a:r>
            <a:r>
              <a:rPr lang="cs-CZ" dirty="0" smtClean="0"/>
              <a:t>    Přehled </a:t>
            </a:r>
            <a:r>
              <a:rPr lang="cs-CZ" dirty="0"/>
              <a:t>objektů (Základní charakteristiky)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0879" y="780170"/>
            <a:ext cx="9807649" cy="5673166"/>
          </a:xfrm>
          <a:noFill/>
          <a:ln/>
        </p:spPr>
        <p:txBody>
          <a:bodyPr/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cs-CZ" sz="1800" b="1" dirty="0">
                <a:solidFill>
                  <a:srgbClr val="800000"/>
                </a:solidFill>
              </a:rPr>
              <a:t>Dokumenty </a:t>
            </a:r>
          </a:p>
          <a:p>
            <a:pPr marL="1054100" lvl="1"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1600" b="1" dirty="0"/>
              <a:t>jsou jakákoli datová struktura, která představuje vstup nebo výstup </a:t>
            </a:r>
            <a:r>
              <a:rPr lang="cs-CZ" sz="1600" b="1" i="1" dirty="0"/>
              <a:t>Úloh</a:t>
            </a:r>
            <a:r>
              <a:rPr lang="cs-CZ" sz="1600" b="1" dirty="0"/>
              <a:t>,</a:t>
            </a:r>
          </a:p>
          <a:p>
            <a:pPr marL="1054100" lvl="1"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1600" b="1" dirty="0"/>
              <a:t>může být v papírové, elektronické formě, databáze, report, tabulka, graf, …</a:t>
            </a:r>
          </a:p>
          <a:p>
            <a:pPr marL="1054100" lvl="1"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1600" b="1" dirty="0"/>
              <a:t>základní členění dokumentů je dle domén řízení</a:t>
            </a:r>
          </a:p>
          <a:p>
            <a:pPr marL="342900" lvl="1" indent="-342900">
              <a:spcAft>
                <a:spcPts val="600"/>
              </a:spcAft>
            </a:pPr>
            <a:r>
              <a:rPr lang="cs-CZ" sz="1800" b="1" dirty="0" smtClean="0">
                <a:solidFill>
                  <a:srgbClr val="800000"/>
                </a:solidFill>
                <a:ea typeface="+mn-ea"/>
                <a:cs typeface="+mn-cs"/>
              </a:rPr>
              <a:t>Metriky</a:t>
            </a:r>
            <a:endParaRPr lang="cs-CZ" sz="1800" b="1" dirty="0">
              <a:solidFill>
                <a:srgbClr val="800000"/>
              </a:solidFill>
              <a:ea typeface="+mn-ea"/>
              <a:cs typeface="+mn-cs"/>
            </a:endParaRPr>
          </a:p>
          <a:p>
            <a:pPr marL="1054100" lvl="1"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1600" b="1" dirty="0" smtClean="0"/>
              <a:t>slouží pro řízení kvality a výkonnosti informatiky i podnikových aktivit,</a:t>
            </a:r>
          </a:p>
          <a:p>
            <a:pPr marL="1054100" lvl="1"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1600" b="1" dirty="0" smtClean="0"/>
              <a:t>k metrice </a:t>
            </a:r>
            <a:r>
              <a:rPr lang="cs-CZ" sz="1600" b="1" dirty="0"/>
              <a:t>jsou definovány analytické </a:t>
            </a:r>
            <a:r>
              <a:rPr lang="cs-CZ" sz="1600" b="1" dirty="0" smtClean="0"/>
              <a:t>dimenze a další sada </a:t>
            </a:r>
            <a:r>
              <a:rPr lang="cs-CZ" sz="1600" b="1" smtClean="0"/>
              <a:t>souvisejících metrik</a:t>
            </a:r>
            <a:r>
              <a:rPr lang="cs-CZ" sz="1600" b="1" dirty="0" smtClean="0"/>
              <a:t>,</a:t>
            </a:r>
            <a:endParaRPr lang="cs-CZ" sz="1600" b="1" dirty="0"/>
          </a:p>
          <a:p>
            <a:pPr marL="1054100" lvl="1"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1600" b="1" dirty="0" smtClean="0"/>
              <a:t>základní členění metrik podle domén</a:t>
            </a:r>
            <a:endParaRPr lang="cs-CZ" sz="1600" b="1" dirty="0"/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cs-CZ" sz="1800" b="1" dirty="0" smtClean="0">
                <a:solidFill>
                  <a:srgbClr val="800000"/>
                </a:solidFill>
              </a:rPr>
              <a:t>Aplikace</a:t>
            </a:r>
          </a:p>
          <a:p>
            <a:pPr marL="1054100" lvl="1"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1600" b="1" dirty="0" smtClean="0"/>
              <a:t>analytické, </a:t>
            </a:r>
            <a:r>
              <a:rPr lang="cs-CZ" sz="1600" b="1" dirty="0"/>
              <a:t>plánovací </a:t>
            </a:r>
            <a:r>
              <a:rPr lang="cs-CZ" sz="1600" b="1" dirty="0" smtClean="0"/>
              <a:t>a další aplikace a nástroje pro podporu řízení IT,</a:t>
            </a:r>
          </a:p>
          <a:p>
            <a:pPr marL="1054100" lvl="1"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1600" b="1" dirty="0" smtClean="0"/>
              <a:t>základní členění je dle  typu aplikací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cs-CZ" sz="1800" b="1" dirty="0">
                <a:solidFill>
                  <a:srgbClr val="800000"/>
                </a:solidFill>
              </a:rPr>
              <a:t>Metody </a:t>
            </a:r>
          </a:p>
          <a:p>
            <a:pPr marL="1054100" lvl="1"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1600" b="1" dirty="0"/>
              <a:t>souhrnné označení pro manažerské, analytické, plánovací metodiky, metody, normy a rámce aplikovatelné v MBI,</a:t>
            </a:r>
          </a:p>
          <a:p>
            <a:pPr marL="1054100" lvl="1"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1600" b="1" dirty="0"/>
              <a:t> základní členění je dle typu metod</a:t>
            </a:r>
          </a:p>
          <a:p>
            <a:pPr marL="1054100" lvl="1">
              <a:spcAft>
                <a:spcPts val="600"/>
              </a:spcAft>
              <a:buFont typeface="Courier New" pitchFamily="49" charset="0"/>
              <a:buChar char="o"/>
            </a:pPr>
            <a:endParaRPr lang="cs-CZ" sz="1600" b="1" dirty="0"/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endParaRPr lang="cs-CZ" sz="1800" b="1" dirty="0"/>
          </a:p>
        </p:txBody>
      </p:sp>
      <p:sp>
        <p:nvSpPr>
          <p:cNvPr id="4" name="Obdélník 3"/>
          <p:cNvSpPr/>
          <p:nvPr/>
        </p:nvSpPr>
        <p:spPr>
          <a:xfrm>
            <a:off x="11358682" y="764704"/>
            <a:ext cx="529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>
                <a:sym typeface="Wingdings"/>
                <a:hlinkClick r:id="rId2" action="ppaction://hlinksldjump"/>
              </a:rPr>
              <a:t></a:t>
            </a:r>
            <a:r>
              <a:rPr lang="cs-CZ" sz="2000" b="1"/>
              <a:t> </a:t>
            </a:r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52496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552" y="44450"/>
            <a:ext cx="10128448" cy="609600"/>
          </a:xfrm>
        </p:spPr>
        <p:txBody>
          <a:bodyPr/>
          <a:lstStyle/>
          <a:p>
            <a:r>
              <a:rPr lang="cs-CZ" dirty="0" smtClean="0"/>
              <a:t>2h. </a:t>
            </a:r>
            <a:r>
              <a:rPr lang="cs-CZ" dirty="0"/>
              <a:t>Principy řešení MBI: </a:t>
            </a:r>
            <a:r>
              <a:rPr lang="cs-CZ" dirty="0" smtClean="0"/>
              <a:t>    Přehled podpůrných objektů </a:t>
            </a:r>
            <a:r>
              <a:rPr lang="cs-CZ" dirty="0"/>
              <a:t>(Základní charakteristiky)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55440" y="964759"/>
            <a:ext cx="9807649" cy="5241118"/>
          </a:xfrm>
          <a:noFill/>
          <a:ln/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sz="1800" b="1" dirty="0" smtClean="0"/>
              <a:t>Vedle základních objektů („dveří“) MBI využívá i několik </a:t>
            </a:r>
            <a:r>
              <a:rPr lang="cs-CZ" sz="1800" b="1" dirty="0" smtClean="0">
                <a:solidFill>
                  <a:srgbClr val="800000"/>
                </a:solidFill>
              </a:rPr>
              <a:t>podpůrných objektů: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cs-CZ" sz="1800" b="1" dirty="0" smtClean="0">
                <a:solidFill>
                  <a:srgbClr val="800000"/>
                </a:solidFill>
              </a:rPr>
              <a:t>Dimenze</a:t>
            </a:r>
            <a:endParaRPr lang="cs-CZ" sz="1800" b="1" dirty="0">
              <a:solidFill>
                <a:srgbClr val="800000"/>
              </a:solidFill>
            </a:endParaRPr>
          </a:p>
          <a:p>
            <a:pPr marL="1054100" lvl="1"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1600" b="1" dirty="0" smtClean="0"/>
              <a:t>slouží jako analytická hlediska při práci s jednotlivými metrikami (na principech business </a:t>
            </a:r>
            <a:r>
              <a:rPr lang="cs-CZ" sz="1600" b="1" dirty="0" err="1" smtClean="0"/>
              <a:t>intelligence</a:t>
            </a:r>
            <a:r>
              <a:rPr lang="cs-CZ" sz="1600" b="1" dirty="0" smtClean="0"/>
              <a:t>),</a:t>
            </a:r>
            <a:endParaRPr lang="cs-CZ" sz="1600" b="1" dirty="0"/>
          </a:p>
          <a:p>
            <a:pPr marL="1054100" lvl="1"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1600" b="1" dirty="0" smtClean="0"/>
              <a:t>základní </a:t>
            </a:r>
            <a:r>
              <a:rPr lang="cs-CZ" sz="1600" b="1" dirty="0"/>
              <a:t>členění </a:t>
            </a:r>
            <a:r>
              <a:rPr lang="cs-CZ" sz="1600" b="1" dirty="0" smtClean="0"/>
              <a:t>dimenzí je </a:t>
            </a:r>
            <a:r>
              <a:rPr lang="cs-CZ" sz="1600" b="1" dirty="0"/>
              <a:t>dle </a:t>
            </a:r>
            <a:r>
              <a:rPr lang="cs-CZ" sz="1600" b="1" dirty="0" smtClean="0"/>
              <a:t>typů dimenzí</a:t>
            </a:r>
            <a:endParaRPr lang="cs-CZ" sz="1600" b="1" dirty="0"/>
          </a:p>
          <a:p>
            <a:pPr marL="342900" lvl="1" indent="-342900">
              <a:spcAft>
                <a:spcPts val="600"/>
              </a:spcAft>
            </a:pPr>
            <a:r>
              <a:rPr lang="cs-CZ" sz="1800" b="1" dirty="0" smtClean="0">
                <a:solidFill>
                  <a:srgbClr val="800000"/>
                </a:solidFill>
                <a:ea typeface="+mn-ea"/>
                <a:cs typeface="+mn-cs"/>
              </a:rPr>
              <a:t>Vlastnosti</a:t>
            </a:r>
            <a:endParaRPr lang="cs-CZ" sz="1800" b="1" dirty="0">
              <a:solidFill>
                <a:srgbClr val="800000"/>
              </a:solidFill>
              <a:ea typeface="+mn-ea"/>
              <a:cs typeface="+mn-cs"/>
            </a:endParaRPr>
          </a:p>
          <a:p>
            <a:pPr marL="1054100" lvl="1"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1600" b="1" dirty="0" smtClean="0"/>
              <a:t>definují základní vlastnosti informatiky (např. flexibilita, výkonnost,…), které jednotlivé </a:t>
            </a:r>
            <a:r>
              <a:rPr lang="cs-CZ" sz="1600" b="1" i="1" dirty="0" smtClean="0"/>
              <a:t>Úlohy </a:t>
            </a:r>
            <a:r>
              <a:rPr lang="cs-CZ" sz="1600" b="1" dirty="0" smtClean="0"/>
              <a:t>řízení ovlivňují,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cs-CZ" sz="1800" b="1" dirty="0" smtClean="0">
                <a:solidFill>
                  <a:srgbClr val="800000"/>
                </a:solidFill>
              </a:rPr>
              <a:t>Předměty</a:t>
            </a:r>
          </a:p>
          <a:p>
            <a:pPr marL="1054100" lvl="1"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1600" b="1" dirty="0" smtClean="0"/>
              <a:t>představují hlavní předměty řízení (podnikové procesy, podniková </a:t>
            </a:r>
            <a:r>
              <a:rPr lang="cs-CZ" sz="1600" b="1" dirty="0"/>
              <a:t>pravidla,…), které jednotlivé </a:t>
            </a:r>
            <a:r>
              <a:rPr lang="cs-CZ" sz="1600" b="1" i="1" dirty="0"/>
              <a:t>Úlohy </a:t>
            </a:r>
            <a:r>
              <a:rPr lang="cs-CZ" sz="1600" b="1" dirty="0"/>
              <a:t>řízení </a:t>
            </a:r>
            <a:r>
              <a:rPr lang="cs-CZ" sz="1600" b="1" dirty="0" smtClean="0"/>
              <a:t>ovlivňují,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cs-CZ" sz="1800" b="1" dirty="0" smtClean="0">
                <a:solidFill>
                  <a:srgbClr val="800000"/>
                </a:solidFill>
              </a:rPr>
              <a:t>Kompetence</a:t>
            </a:r>
            <a:endParaRPr lang="cs-CZ" sz="1800" b="1" dirty="0">
              <a:solidFill>
                <a:srgbClr val="800000"/>
              </a:solidFill>
            </a:endParaRPr>
          </a:p>
          <a:p>
            <a:pPr marL="1054100" lvl="1"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1600" b="1" dirty="0" smtClean="0"/>
              <a:t>představují přehled standardních kompetencí pracovníků podniku ve vztahu k informatice i podnikovému řízení, stávají se součástí objektu </a:t>
            </a:r>
            <a:r>
              <a:rPr lang="cs-CZ" sz="1600" b="1" i="1" dirty="0" smtClean="0"/>
              <a:t>Role</a:t>
            </a:r>
            <a:r>
              <a:rPr lang="cs-CZ" sz="1600" b="1" dirty="0" smtClean="0"/>
              <a:t>. </a:t>
            </a:r>
            <a:endParaRPr lang="cs-CZ" sz="1600" b="1" dirty="0"/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endParaRPr lang="cs-CZ" sz="1800" b="1" dirty="0"/>
          </a:p>
        </p:txBody>
      </p:sp>
      <p:sp>
        <p:nvSpPr>
          <p:cNvPr id="4" name="Obdélník 3"/>
          <p:cNvSpPr/>
          <p:nvPr/>
        </p:nvSpPr>
        <p:spPr>
          <a:xfrm>
            <a:off x="11358682" y="764704"/>
            <a:ext cx="529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>
                <a:sym typeface="Wingdings"/>
                <a:hlinkClick r:id="rId2" action="ppaction://hlinksldjump"/>
              </a:rPr>
              <a:t></a:t>
            </a:r>
            <a:r>
              <a:rPr lang="cs-CZ" sz="2000" b="1"/>
              <a:t> </a:t>
            </a:r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267556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44450"/>
            <a:ext cx="10200456" cy="609600"/>
          </a:xfrm>
        </p:spPr>
        <p:txBody>
          <a:bodyPr/>
          <a:lstStyle/>
          <a:p>
            <a:r>
              <a:rPr lang="cs-CZ" dirty="0" smtClean="0"/>
              <a:t>3a. Přístup k MBI</a:t>
            </a:r>
            <a:r>
              <a:rPr lang="cs-CZ" dirty="0"/>
              <a:t>: </a:t>
            </a:r>
            <a:r>
              <a:rPr lang="cs-CZ" dirty="0" smtClean="0"/>
              <a:t>     </a:t>
            </a:r>
            <a:r>
              <a:rPr lang="cs-CZ" dirty="0" smtClean="0"/>
              <a:t>Přístup k objektům MBI prostřednictvím menu</a:t>
            </a:r>
            <a:endParaRPr lang="cs-CZ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06972" y="762198"/>
            <a:ext cx="11089232" cy="1428068"/>
          </a:xfrm>
          <a:noFill/>
          <a:ln/>
        </p:spPr>
        <p:txBody>
          <a:bodyPr/>
          <a:lstStyle/>
          <a:p>
            <a:pPr marL="0" lvl="1" indent="0" eaLnBrk="1" hangingPunct="1">
              <a:buNone/>
            </a:pPr>
            <a:r>
              <a:rPr lang="cs-CZ" sz="1600" b="1" dirty="0" smtClean="0"/>
              <a:t>Přístup k funkcím a k datům MBI </a:t>
            </a:r>
            <a:r>
              <a:rPr lang="cs-CZ" sz="1600" b="1" dirty="0" smtClean="0">
                <a:solidFill>
                  <a:srgbClr val="800000"/>
                </a:solidFill>
              </a:rPr>
              <a:t>lze realizovat variantně</a:t>
            </a:r>
            <a:r>
              <a:rPr lang="cs-CZ" sz="1600" b="1" dirty="0" smtClean="0"/>
              <a:t>. Na tomto místě jsou uvedeny </a:t>
            </a:r>
            <a:r>
              <a:rPr lang="cs-CZ" sz="1600" b="1" dirty="0" smtClean="0">
                <a:solidFill>
                  <a:srgbClr val="800000"/>
                </a:solidFill>
              </a:rPr>
              <a:t>tyto </a:t>
            </a:r>
            <a:r>
              <a:rPr lang="cs-CZ" sz="1600" b="1" dirty="0" smtClean="0"/>
              <a:t>možnosti</a:t>
            </a:r>
            <a:r>
              <a:rPr lang="cs-CZ" sz="1600" b="1" dirty="0"/>
              <a:t>:</a:t>
            </a:r>
          </a:p>
          <a:p>
            <a:pPr marL="342900" lvl="1" indent="-342900" eaLnBrk="1" hangingPunct="1">
              <a:buFont typeface="+mj-lt"/>
              <a:buAutoNum type="arabicPeriod"/>
            </a:pPr>
            <a:r>
              <a:rPr lang="cs-CZ" sz="1400" b="1" dirty="0" smtClean="0"/>
              <a:t>Zadáním </a:t>
            </a:r>
            <a:r>
              <a:rPr lang="cs-CZ" sz="1400" b="1" i="1" dirty="0">
                <a:solidFill>
                  <a:srgbClr val="800000"/>
                </a:solidFill>
              </a:rPr>
              <a:t>Úlohy </a:t>
            </a:r>
            <a:r>
              <a:rPr lang="cs-CZ" sz="1400" b="1" dirty="0"/>
              <a:t>řízení a prostřednictvím </a:t>
            </a:r>
            <a:r>
              <a:rPr lang="cs-CZ" sz="1400" b="1" dirty="0" smtClean="0"/>
              <a:t>jejích </a:t>
            </a:r>
            <a:r>
              <a:rPr lang="cs-CZ" sz="1400" b="1" dirty="0"/>
              <a:t>vazeb </a:t>
            </a:r>
            <a:r>
              <a:rPr lang="cs-CZ" sz="1400" b="1" dirty="0" smtClean="0"/>
              <a:t>lze získávat </a:t>
            </a:r>
            <a:r>
              <a:rPr lang="cs-CZ" sz="1400" b="1" dirty="0"/>
              <a:t>informace i o ostatních objektech, </a:t>
            </a:r>
          </a:p>
          <a:p>
            <a:pPr marL="355600" lvl="1" indent="-355600" eaLnBrk="1" hangingPunct="1">
              <a:buFont typeface="+mj-lt"/>
              <a:buAutoNum type="arabicPeriod"/>
            </a:pPr>
            <a:r>
              <a:rPr lang="cs-CZ" sz="1400" b="1" dirty="0" smtClean="0">
                <a:solidFill>
                  <a:srgbClr val="800000"/>
                </a:solidFill>
              </a:rPr>
              <a:t>Výběrem </a:t>
            </a:r>
            <a:r>
              <a:rPr lang="cs-CZ" sz="1400" b="1" i="1" dirty="0" smtClean="0">
                <a:solidFill>
                  <a:srgbClr val="800000"/>
                </a:solidFill>
              </a:rPr>
              <a:t>jiného objektu </a:t>
            </a:r>
            <a:r>
              <a:rPr lang="cs-CZ" sz="1400" b="1" dirty="0" smtClean="0">
                <a:solidFill>
                  <a:srgbClr val="800000"/>
                </a:solidFill>
              </a:rPr>
              <a:t>z MBI</a:t>
            </a:r>
            <a:r>
              <a:rPr lang="cs-CZ" sz="1400" b="1" dirty="0" smtClean="0"/>
              <a:t>, např. </a:t>
            </a:r>
            <a:r>
              <a:rPr lang="cs-CZ" sz="1400" b="1" i="1" dirty="0" smtClean="0"/>
              <a:t>Dokumentu, Metriky</a:t>
            </a:r>
            <a:r>
              <a:rPr lang="cs-CZ" sz="1400" b="1" dirty="0" smtClean="0"/>
              <a:t>,…, s vazbami na odpovídající úlohy, (v případě metrik i s vazbami na dimenze a aplikace),</a:t>
            </a:r>
          </a:p>
        </p:txBody>
      </p:sp>
      <p:sp>
        <p:nvSpPr>
          <p:cNvPr id="7" name="Obdélník 6"/>
          <p:cNvSpPr/>
          <p:nvPr/>
        </p:nvSpPr>
        <p:spPr>
          <a:xfrm>
            <a:off x="11531548" y="564649"/>
            <a:ext cx="529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ym typeface="Wingdings"/>
                <a:hlinkClick r:id="rId2" action="ppaction://hlinksldjump"/>
              </a:rPr>
              <a:t></a:t>
            </a:r>
            <a:r>
              <a:rPr lang="cs-CZ" sz="2000" b="1" dirty="0"/>
              <a:t> </a:t>
            </a:r>
            <a:endParaRPr lang="cs-CZ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" t="12006" r="73715" b="25447"/>
          <a:stretch/>
        </p:blipFill>
        <p:spPr bwMode="auto">
          <a:xfrm>
            <a:off x="2533352" y="2298414"/>
            <a:ext cx="2613917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" t="12006" r="73715" b="25447"/>
          <a:stretch/>
        </p:blipFill>
        <p:spPr bwMode="auto">
          <a:xfrm>
            <a:off x="6349776" y="2276741"/>
            <a:ext cx="2613917" cy="3456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Zaoblený obdélník 9"/>
          <p:cNvSpPr/>
          <p:nvPr/>
        </p:nvSpPr>
        <p:spPr>
          <a:xfrm>
            <a:off x="2539713" y="2923682"/>
            <a:ext cx="2225887" cy="360040"/>
          </a:xfrm>
          <a:prstGeom prst="roundRect">
            <a:avLst/>
          </a:prstGeom>
          <a:noFill/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6349775" y="3212976"/>
            <a:ext cx="2243903" cy="1582914"/>
          </a:xfrm>
          <a:prstGeom prst="roundRect">
            <a:avLst/>
          </a:prstGeom>
          <a:noFill/>
          <a:ln>
            <a:solidFill>
              <a:srgbClr val="64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 bwMode="auto">
          <a:xfrm>
            <a:off x="2009258" y="2334150"/>
            <a:ext cx="432048" cy="432048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18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4" name="Obdélník 13"/>
          <p:cNvSpPr/>
          <p:nvPr/>
        </p:nvSpPr>
        <p:spPr bwMode="auto">
          <a:xfrm>
            <a:off x="5825262" y="2298414"/>
            <a:ext cx="432048" cy="432048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1800" b="1" dirty="0" smtClean="0">
                <a:solidFill>
                  <a:srgbClr val="800000"/>
                </a:solidFill>
              </a:rPr>
              <a:t>2</a:t>
            </a:r>
            <a:endParaRPr lang="cs-CZ" sz="18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8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5" r="74466" b="27076"/>
          <a:stretch/>
        </p:blipFill>
        <p:spPr bwMode="auto">
          <a:xfrm>
            <a:off x="1010606" y="1807449"/>
            <a:ext cx="3096344" cy="4220704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3"/>
          <a:srcRect t="9784" r="64286" b="29368"/>
          <a:stretch/>
        </p:blipFill>
        <p:spPr>
          <a:xfrm>
            <a:off x="3514297" y="3429000"/>
            <a:ext cx="3155801" cy="3024336"/>
          </a:xfrm>
          <a:prstGeom prst="rect">
            <a:avLst/>
          </a:prstGeom>
        </p:spPr>
      </p:pic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44450"/>
            <a:ext cx="10009112" cy="609600"/>
          </a:xfrm>
        </p:spPr>
        <p:txBody>
          <a:bodyPr/>
          <a:lstStyle/>
          <a:p>
            <a:r>
              <a:rPr lang="cs-CZ" dirty="0" smtClean="0"/>
              <a:t>3b. </a:t>
            </a:r>
            <a:r>
              <a:rPr lang="cs-CZ" dirty="0"/>
              <a:t>Přístup k MBI</a:t>
            </a:r>
            <a:r>
              <a:rPr lang="cs-CZ" dirty="0" smtClean="0"/>
              <a:t>:        Výběr </a:t>
            </a:r>
            <a:r>
              <a:rPr lang="cs-CZ" dirty="0"/>
              <a:t>objektů z nabídky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9416" y="476672"/>
            <a:ext cx="10519266" cy="1296144"/>
          </a:xfrm>
          <a:noFill/>
          <a:ln>
            <a:noFill/>
          </a:ln>
        </p:spPr>
        <p:txBody>
          <a:bodyPr/>
          <a:lstStyle/>
          <a:p>
            <a:pPr marL="0" lvl="1" indent="0" eaLnBrk="1" hangingPunct="1">
              <a:buNone/>
            </a:pPr>
            <a:r>
              <a:rPr lang="cs-CZ" sz="1600" b="1" dirty="0" smtClean="0">
                <a:solidFill>
                  <a:srgbClr val="800000"/>
                </a:solidFill>
              </a:rPr>
              <a:t>Výběr objektů z nabídky </a:t>
            </a:r>
            <a:r>
              <a:rPr lang="cs-CZ" sz="1600" b="1" dirty="0" smtClean="0"/>
              <a:t>MBI, resp. ze základního menu lze udělat dvěma způsoby:</a:t>
            </a:r>
          </a:p>
          <a:p>
            <a:pPr marL="355600" lvl="1" indent="-355600" eaLnBrk="1" hangingPunct="1">
              <a:buFont typeface="+mj-lt"/>
              <a:buAutoNum type="arabicPeriod"/>
            </a:pPr>
            <a:r>
              <a:rPr lang="cs-CZ" sz="1400" b="1" dirty="0" smtClean="0">
                <a:solidFill>
                  <a:srgbClr val="800000"/>
                </a:solidFill>
              </a:rPr>
              <a:t>Podle jednotlivých hierarchických úrovní </a:t>
            </a:r>
            <a:r>
              <a:rPr lang="cs-CZ" sz="1400" b="1" dirty="0" smtClean="0"/>
              <a:t>objektu, např. </a:t>
            </a:r>
            <a:r>
              <a:rPr lang="cs-CZ" sz="1400" b="1" i="1" dirty="0" smtClean="0"/>
              <a:t>Doména – Skupina úloh – Úloha</a:t>
            </a:r>
            <a:r>
              <a:rPr lang="cs-CZ" sz="1400" b="1" dirty="0" smtClean="0"/>
              <a:t>, nebo </a:t>
            </a:r>
            <a:r>
              <a:rPr lang="cs-CZ" sz="1400" b="1" i="1" dirty="0" smtClean="0"/>
              <a:t>Skupina faktorů – Podskupina faktorů – Faktor</a:t>
            </a:r>
            <a:r>
              <a:rPr lang="cs-CZ" sz="1400" b="1" dirty="0" smtClean="0"/>
              <a:t> apod. Pro přechod na nižší úroveň hierarchie je </a:t>
            </a:r>
            <a:r>
              <a:rPr lang="cs-CZ" sz="1400" b="1" dirty="0" smtClean="0">
                <a:solidFill>
                  <a:srgbClr val="800000"/>
                </a:solidFill>
              </a:rPr>
              <a:t>nutné kliknout na název domény, skupiny, nebo podskupiny </a:t>
            </a:r>
            <a:r>
              <a:rPr lang="cs-CZ" sz="1400" b="1" dirty="0" smtClean="0"/>
              <a:t>– ikona vpravo názvu slouží pro zobrazení detailu. </a:t>
            </a:r>
          </a:p>
          <a:p>
            <a:pPr marL="355600" lvl="1" indent="-355600" eaLnBrk="1" hangingPunct="1">
              <a:buFont typeface="+mj-lt"/>
              <a:buAutoNum type="arabicPeriod"/>
            </a:pPr>
            <a:r>
              <a:rPr lang="cs-CZ" sz="1400" b="1" dirty="0" smtClean="0">
                <a:solidFill>
                  <a:srgbClr val="800000"/>
                </a:solidFill>
              </a:rPr>
              <a:t>Přímo</a:t>
            </a:r>
            <a:r>
              <a:rPr lang="cs-CZ" sz="1400" b="1" dirty="0" smtClean="0"/>
              <a:t> výběrem požadovaného objektu z celého přehledu </a:t>
            </a:r>
            <a:endParaRPr lang="cs-CZ" sz="1400" b="1" dirty="0"/>
          </a:p>
          <a:p>
            <a:pPr marL="355600" lvl="1" indent="-355600" eaLnBrk="1" hangingPunct="1"/>
            <a:endParaRPr lang="cs-CZ" sz="1600" b="1" dirty="0"/>
          </a:p>
          <a:p>
            <a:pPr marL="0" lvl="1" indent="0" eaLnBrk="1" hangingPunct="1">
              <a:buNone/>
            </a:pPr>
            <a:r>
              <a:rPr lang="cs-CZ" sz="1600" b="1" dirty="0"/>
              <a:t> </a:t>
            </a:r>
            <a:endParaRPr lang="cs-CZ" sz="1600" b="1" dirty="0">
              <a:solidFill>
                <a:srgbClr val="80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1358682" y="764704"/>
            <a:ext cx="529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ym typeface="Wingdings"/>
                <a:hlinkClick r:id="rId4" action="ppaction://hlinksldjump"/>
              </a:rPr>
              <a:t></a:t>
            </a:r>
            <a:r>
              <a:rPr lang="cs-CZ" sz="2000" b="1" dirty="0"/>
              <a:t> </a:t>
            </a:r>
            <a:endParaRPr lang="cs-CZ" sz="2000" dirty="0"/>
          </a:p>
        </p:txBody>
      </p:sp>
      <p:sp>
        <p:nvSpPr>
          <p:cNvPr id="9" name="Obdélník 8"/>
          <p:cNvSpPr/>
          <p:nvPr/>
        </p:nvSpPr>
        <p:spPr bwMode="auto">
          <a:xfrm>
            <a:off x="538776" y="1807449"/>
            <a:ext cx="432048" cy="432048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18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3242854" y="2688915"/>
            <a:ext cx="432048" cy="360040"/>
          </a:xfrm>
          <a:prstGeom prst="roundRect">
            <a:avLst/>
          </a:prstGeom>
          <a:noFill/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5" r="74466" b="27076"/>
          <a:stretch/>
        </p:blipFill>
        <p:spPr bwMode="auto">
          <a:xfrm>
            <a:off x="7395046" y="1807449"/>
            <a:ext cx="3096344" cy="4220704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Obdélník 14"/>
          <p:cNvSpPr/>
          <p:nvPr/>
        </p:nvSpPr>
        <p:spPr bwMode="auto">
          <a:xfrm>
            <a:off x="6923216" y="1807449"/>
            <a:ext cx="432048" cy="432048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1800" b="1" dirty="0" smtClean="0">
                <a:solidFill>
                  <a:srgbClr val="800000"/>
                </a:solidFill>
              </a:rPr>
              <a:t>2</a:t>
            </a:r>
            <a:endParaRPr lang="cs-CZ" sz="1800" b="1" dirty="0">
              <a:solidFill>
                <a:srgbClr val="800000"/>
              </a:solidFill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9336359" y="2688915"/>
            <a:ext cx="432049" cy="360040"/>
          </a:xfrm>
          <a:prstGeom prst="roundRect">
            <a:avLst/>
          </a:prstGeom>
          <a:noFill/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787" r="70910" b="40369"/>
          <a:stretch/>
        </p:blipFill>
        <p:spPr bwMode="auto">
          <a:xfrm>
            <a:off x="8400078" y="3284984"/>
            <a:ext cx="3223260" cy="339837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Zaoblený obdélník 17"/>
          <p:cNvSpPr/>
          <p:nvPr/>
        </p:nvSpPr>
        <p:spPr>
          <a:xfrm>
            <a:off x="3514297" y="4293097"/>
            <a:ext cx="2221663" cy="288032"/>
          </a:xfrm>
          <a:prstGeom prst="roundRect">
            <a:avLst/>
          </a:prstGeom>
          <a:noFill/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Zaoblený obdélník 18"/>
          <p:cNvSpPr/>
          <p:nvPr/>
        </p:nvSpPr>
        <p:spPr>
          <a:xfrm>
            <a:off x="3514297" y="4691413"/>
            <a:ext cx="2221663" cy="288032"/>
          </a:xfrm>
          <a:prstGeom prst="roundRect">
            <a:avLst/>
          </a:prstGeom>
          <a:noFill/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Zaoblený obdélník 19"/>
          <p:cNvSpPr/>
          <p:nvPr/>
        </p:nvSpPr>
        <p:spPr>
          <a:xfrm>
            <a:off x="3579542" y="5670486"/>
            <a:ext cx="2437687" cy="288032"/>
          </a:xfrm>
          <a:prstGeom prst="roundRect">
            <a:avLst/>
          </a:prstGeom>
          <a:noFill/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oblený obdélník 20"/>
          <p:cNvSpPr/>
          <p:nvPr/>
        </p:nvSpPr>
        <p:spPr>
          <a:xfrm>
            <a:off x="8400078" y="6165304"/>
            <a:ext cx="3223260" cy="288032"/>
          </a:xfrm>
          <a:prstGeom prst="roundRect">
            <a:avLst/>
          </a:prstGeom>
          <a:noFill/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11442166" y="616094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ym typeface="Wingdings"/>
              </a:rPr>
              <a:t>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27148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44450"/>
            <a:ext cx="10009112" cy="609600"/>
          </a:xfrm>
        </p:spPr>
        <p:txBody>
          <a:bodyPr/>
          <a:lstStyle/>
          <a:p>
            <a:r>
              <a:rPr lang="cs-CZ" dirty="0" smtClean="0"/>
              <a:t>3b. </a:t>
            </a:r>
            <a:r>
              <a:rPr lang="cs-CZ" dirty="0"/>
              <a:t>Přístup k MBI</a:t>
            </a:r>
            <a:r>
              <a:rPr lang="cs-CZ" dirty="0" smtClean="0"/>
              <a:t>:        Výběr požadovaného objektu</a:t>
            </a:r>
            <a:endParaRPr lang="cs-CZ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72064" y="2052530"/>
            <a:ext cx="5033292" cy="4040766"/>
          </a:xfrm>
          <a:noFill/>
          <a:ln/>
        </p:spPr>
        <p:txBody>
          <a:bodyPr/>
          <a:lstStyle/>
          <a:p>
            <a:pPr marL="0" lvl="1" indent="0" eaLnBrk="1" hangingPunct="1">
              <a:buNone/>
            </a:pPr>
            <a:r>
              <a:rPr lang="cs-CZ" sz="1600" b="1" dirty="0"/>
              <a:t>Při výběru konkrétního </a:t>
            </a:r>
            <a:r>
              <a:rPr lang="cs-CZ" sz="1600" b="1" dirty="0" smtClean="0"/>
              <a:t>požadovaného objektu (např. úlohy) nabízí MBI tyto </a:t>
            </a:r>
            <a:r>
              <a:rPr lang="cs-CZ" sz="1600" b="1" dirty="0" smtClean="0">
                <a:solidFill>
                  <a:srgbClr val="800000"/>
                </a:solidFill>
              </a:rPr>
              <a:t>možnosti</a:t>
            </a:r>
            <a:r>
              <a:rPr lang="cs-CZ" sz="1600" b="1" dirty="0" smtClean="0"/>
              <a:t>:</a:t>
            </a:r>
            <a:endParaRPr lang="cs-CZ" sz="1600" b="1" dirty="0"/>
          </a:p>
          <a:p>
            <a:pPr marL="355600" lvl="1" indent="-355600" eaLnBrk="1" hangingPunct="1">
              <a:buFont typeface="+mj-lt"/>
              <a:buAutoNum type="arabicPeriod"/>
            </a:pPr>
            <a:r>
              <a:rPr lang="cs-CZ" sz="1600" b="1" dirty="0"/>
              <a:t>Zobrazit nejprve tzv. </a:t>
            </a:r>
            <a:r>
              <a:rPr lang="cs-CZ" sz="1600" b="1" dirty="0" smtClean="0">
                <a:solidFill>
                  <a:srgbClr val="800000"/>
                </a:solidFill>
              </a:rPr>
              <a:t>souhrnný </a:t>
            </a:r>
            <a:r>
              <a:rPr lang="cs-CZ" sz="1600" b="1" dirty="0" err="1" smtClean="0">
                <a:solidFill>
                  <a:srgbClr val="800000"/>
                </a:solidFill>
              </a:rPr>
              <a:t>slide</a:t>
            </a:r>
            <a:r>
              <a:rPr lang="cs-CZ" sz="1600" b="1" dirty="0" smtClean="0">
                <a:solidFill>
                  <a:srgbClr val="800000"/>
                </a:solidFill>
              </a:rPr>
              <a:t> (</a:t>
            </a:r>
            <a:r>
              <a:rPr lang="cs-CZ" sz="1600" b="1" dirty="0" err="1" smtClean="0">
                <a:solidFill>
                  <a:srgbClr val="800000"/>
                </a:solidFill>
              </a:rPr>
              <a:t>summary</a:t>
            </a:r>
            <a:r>
              <a:rPr lang="cs-CZ" sz="1600" b="1" dirty="0" smtClean="0">
                <a:solidFill>
                  <a:srgbClr val="800000"/>
                </a:solidFill>
              </a:rPr>
              <a:t> </a:t>
            </a:r>
            <a:r>
              <a:rPr lang="cs-CZ" sz="1600" b="1" dirty="0" err="1" smtClean="0">
                <a:solidFill>
                  <a:srgbClr val="800000"/>
                </a:solidFill>
              </a:rPr>
              <a:t>slide</a:t>
            </a:r>
            <a:r>
              <a:rPr lang="cs-CZ" sz="1600" b="1" dirty="0" smtClean="0">
                <a:solidFill>
                  <a:srgbClr val="800000"/>
                </a:solidFill>
              </a:rPr>
              <a:t>), </a:t>
            </a:r>
            <a:r>
              <a:rPr lang="cs-CZ" sz="1600" b="1" dirty="0"/>
              <a:t>kde na 1 </a:t>
            </a:r>
            <a:r>
              <a:rPr lang="cs-CZ" sz="1600" b="1" dirty="0" err="1"/>
              <a:t>slidu</a:t>
            </a:r>
            <a:r>
              <a:rPr lang="cs-CZ" sz="1600" b="1" dirty="0"/>
              <a:t> </a:t>
            </a:r>
            <a:r>
              <a:rPr lang="cs-CZ" sz="1600" b="1" dirty="0" smtClean="0"/>
              <a:t>jsou uvedeny nejpodstatnější </a:t>
            </a:r>
            <a:r>
              <a:rPr lang="cs-CZ" sz="1600" b="1" dirty="0"/>
              <a:t>informace k </a:t>
            </a:r>
            <a:r>
              <a:rPr lang="cs-CZ" sz="1600" b="1" dirty="0" smtClean="0"/>
              <a:t>objektu (viz dále),</a:t>
            </a:r>
          </a:p>
          <a:p>
            <a:pPr marL="355600" lvl="1" indent="-355600" eaLnBrk="1" hangingPunct="1">
              <a:buFont typeface="+mj-lt"/>
              <a:buAutoNum type="arabicPeriod"/>
            </a:pPr>
            <a:r>
              <a:rPr lang="cs-CZ" sz="1600" b="1" dirty="0" smtClean="0"/>
              <a:t>Při výběru objektu z nabídky je možné se orientovat podle </a:t>
            </a:r>
            <a:r>
              <a:rPr lang="cs-CZ" sz="1600" b="1" dirty="0" smtClean="0">
                <a:solidFill>
                  <a:srgbClr val="800000"/>
                </a:solidFill>
              </a:rPr>
              <a:t>odhadované pravděpodobnosti </a:t>
            </a:r>
            <a:r>
              <a:rPr lang="cs-CZ" sz="1600" b="1" dirty="0" smtClean="0"/>
              <a:t>užití objektu v praxi</a:t>
            </a:r>
            <a:r>
              <a:rPr lang="cs-CZ" sz="1600" b="1" dirty="0"/>
              <a:t>,</a:t>
            </a:r>
            <a:endParaRPr lang="cs-CZ" sz="1600" b="1" dirty="0" smtClean="0"/>
          </a:p>
          <a:p>
            <a:pPr marL="355600" lvl="1" indent="-355600" eaLnBrk="1" hangingPunct="1">
              <a:buFont typeface="+mj-lt"/>
              <a:buAutoNum type="arabicPeriod"/>
            </a:pPr>
            <a:r>
              <a:rPr lang="cs-CZ" sz="1600" b="1" dirty="0" smtClean="0"/>
              <a:t>Zobrazit již </a:t>
            </a:r>
            <a:r>
              <a:rPr lang="cs-CZ" sz="1600" b="1" dirty="0" smtClean="0">
                <a:solidFill>
                  <a:srgbClr val="800000"/>
                </a:solidFill>
              </a:rPr>
              <a:t>detailní informace </a:t>
            </a:r>
            <a:r>
              <a:rPr lang="cs-CZ" sz="1600" b="1" dirty="0" smtClean="0"/>
              <a:t>k objektu na příslušné stránce portálu</a:t>
            </a:r>
            <a:endParaRPr lang="cs-CZ" sz="1600" b="1" dirty="0"/>
          </a:p>
          <a:p>
            <a:pPr marL="355600" lvl="1" indent="-355600" eaLnBrk="1" hangingPunct="1"/>
            <a:endParaRPr lang="cs-CZ" sz="1600" b="1" dirty="0"/>
          </a:p>
          <a:p>
            <a:pPr marL="0" lvl="1" indent="0" eaLnBrk="1" hangingPunct="1">
              <a:buNone/>
            </a:pPr>
            <a:r>
              <a:rPr lang="cs-CZ" sz="1600" b="1" dirty="0"/>
              <a:t> </a:t>
            </a:r>
            <a:endParaRPr lang="cs-CZ" sz="1600" b="1" dirty="0">
              <a:solidFill>
                <a:srgbClr val="80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1358682" y="764704"/>
            <a:ext cx="529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ym typeface="Wingdings"/>
                <a:hlinkClick r:id="rId2" action="ppaction://hlinksldjump"/>
              </a:rPr>
              <a:t></a:t>
            </a:r>
            <a:r>
              <a:rPr lang="cs-CZ" sz="2000" b="1" dirty="0"/>
              <a:t> </a:t>
            </a:r>
            <a:endParaRPr lang="cs-CZ" sz="20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787" r="70910" b="40369"/>
          <a:stretch/>
        </p:blipFill>
        <p:spPr bwMode="auto">
          <a:xfrm>
            <a:off x="1055438" y="853799"/>
            <a:ext cx="5112569" cy="5390331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Zaoblený obdélník 8"/>
          <p:cNvSpPr/>
          <p:nvPr/>
        </p:nvSpPr>
        <p:spPr>
          <a:xfrm>
            <a:off x="1055438" y="3569032"/>
            <a:ext cx="500443" cy="436031"/>
          </a:xfrm>
          <a:prstGeom prst="roundRect">
            <a:avLst/>
          </a:prstGeom>
          <a:noFill/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1458059" y="4509120"/>
            <a:ext cx="500443" cy="432048"/>
          </a:xfrm>
          <a:prstGeom prst="roundRect">
            <a:avLst/>
          </a:prstGeom>
          <a:noFill/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1860680" y="5517232"/>
            <a:ext cx="500443" cy="432048"/>
          </a:xfrm>
          <a:prstGeom prst="roundRect">
            <a:avLst/>
          </a:prstGeom>
          <a:noFill/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3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44450"/>
            <a:ext cx="10009112" cy="609600"/>
          </a:xfrm>
        </p:spPr>
        <p:txBody>
          <a:bodyPr/>
          <a:lstStyle/>
          <a:p>
            <a:r>
              <a:rPr lang="cs-CZ" dirty="0" smtClean="0"/>
              <a:t>3b. </a:t>
            </a:r>
            <a:r>
              <a:rPr lang="cs-CZ" dirty="0"/>
              <a:t>Přístup k MBI</a:t>
            </a:r>
            <a:r>
              <a:rPr lang="cs-CZ" dirty="0" smtClean="0"/>
              <a:t>:        Pohyb po hierarchické struktuře objektu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1358682" y="764704"/>
            <a:ext cx="529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ym typeface="Wingdings"/>
                <a:hlinkClick r:id="rId2" action="ppaction://hlinksldjump"/>
              </a:rPr>
              <a:t></a:t>
            </a:r>
            <a:r>
              <a:rPr lang="cs-CZ" sz="2000" b="1" dirty="0"/>
              <a:t> </a:t>
            </a:r>
            <a:endParaRPr lang="cs-CZ" sz="2000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04091" y="764704"/>
            <a:ext cx="9972429" cy="1145420"/>
          </a:xfrm>
          <a:noFill/>
          <a:ln/>
        </p:spPr>
        <p:txBody>
          <a:bodyPr/>
          <a:lstStyle/>
          <a:p>
            <a:pPr marL="0" lvl="1" indent="0" eaLnBrk="1" hangingPunct="1">
              <a:buNone/>
            </a:pPr>
            <a:r>
              <a:rPr lang="cs-CZ" sz="1600" b="1" dirty="0" smtClean="0"/>
              <a:t>Pohyb po hierarchických úrovních ve struktuře objektu (např. úlohy) lze realizovat takto:</a:t>
            </a:r>
            <a:endParaRPr lang="cs-CZ" sz="1600" b="1" dirty="0"/>
          </a:p>
          <a:p>
            <a:pPr marL="342900" lvl="1" indent="-342900" eaLnBrk="1" hangingPunct="1">
              <a:buFont typeface="+mj-lt"/>
              <a:buAutoNum type="arabicPeriod"/>
            </a:pPr>
            <a:r>
              <a:rPr lang="cs-CZ" sz="1400" b="1" dirty="0" smtClean="0"/>
              <a:t>Pohyb dolů - kliknutím na název hierarchie v základním menu (postupně až na požadovanou úlohu / objekt),</a:t>
            </a:r>
          </a:p>
          <a:p>
            <a:pPr marL="342900" lvl="1" indent="-342900" eaLnBrk="1" hangingPunct="1">
              <a:buFont typeface="+mj-lt"/>
              <a:buAutoNum type="arabicPeriod"/>
            </a:pPr>
            <a:r>
              <a:rPr lang="cs-CZ" sz="1400" b="1" dirty="0" smtClean="0"/>
              <a:t>Pohyb nahoru – na nadřízenou úroveň</a:t>
            </a:r>
          </a:p>
          <a:p>
            <a:pPr marL="342900" lvl="1" indent="-342900" eaLnBrk="1" hangingPunct="1">
              <a:buFont typeface="+mj-lt"/>
              <a:buAutoNum type="arabicPeriod"/>
            </a:pPr>
            <a:r>
              <a:rPr lang="cs-CZ" sz="1400" b="1" dirty="0" smtClean="0"/>
              <a:t>Pohyb nahoru – rovnou na nejvyšší úroveň </a:t>
            </a:r>
            <a:endParaRPr lang="cs-CZ" sz="1400" b="1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/>
          <a:srcRect t="9784" r="64286" b="16107"/>
          <a:stretch/>
        </p:blipFill>
        <p:spPr>
          <a:xfrm>
            <a:off x="804091" y="2420888"/>
            <a:ext cx="3401122" cy="396983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/>
          <a:srcRect t="8910" r="68986" b="35954"/>
          <a:stretch/>
        </p:blipFill>
        <p:spPr>
          <a:xfrm>
            <a:off x="4367808" y="2385073"/>
            <a:ext cx="3969834" cy="396983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5"/>
          <a:srcRect t="10497" r="66709" b="25405"/>
          <a:stretch/>
        </p:blipFill>
        <p:spPr>
          <a:xfrm>
            <a:off x="8493693" y="2420888"/>
            <a:ext cx="3665527" cy="3969834"/>
          </a:xfrm>
          <a:prstGeom prst="rect">
            <a:avLst/>
          </a:prstGeom>
        </p:spPr>
      </p:pic>
      <p:sp>
        <p:nvSpPr>
          <p:cNvPr id="14" name="Zaoblený obdélník 13"/>
          <p:cNvSpPr/>
          <p:nvPr/>
        </p:nvSpPr>
        <p:spPr>
          <a:xfrm>
            <a:off x="825677" y="3284984"/>
            <a:ext cx="2462011" cy="1080120"/>
          </a:xfrm>
          <a:prstGeom prst="roundRect">
            <a:avLst/>
          </a:prstGeom>
          <a:noFill/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aoblený obdélník 14"/>
          <p:cNvSpPr/>
          <p:nvPr/>
        </p:nvSpPr>
        <p:spPr>
          <a:xfrm>
            <a:off x="825677" y="4833614"/>
            <a:ext cx="2462011" cy="251570"/>
          </a:xfrm>
          <a:prstGeom prst="roundRect">
            <a:avLst/>
          </a:prstGeom>
          <a:noFill/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aoblený obdélník 15"/>
          <p:cNvSpPr/>
          <p:nvPr/>
        </p:nvSpPr>
        <p:spPr>
          <a:xfrm>
            <a:off x="6960095" y="4293096"/>
            <a:ext cx="288033" cy="288032"/>
          </a:xfrm>
          <a:prstGeom prst="roundRect">
            <a:avLst/>
          </a:prstGeom>
          <a:noFill/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Zaoblený obdélník 17"/>
          <p:cNvSpPr/>
          <p:nvPr/>
        </p:nvSpPr>
        <p:spPr>
          <a:xfrm>
            <a:off x="10632504" y="3501008"/>
            <a:ext cx="432049" cy="324036"/>
          </a:xfrm>
          <a:prstGeom prst="roundRect">
            <a:avLst/>
          </a:prstGeom>
          <a:noFill/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32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44450"/>
            <a:ext cx="8280920" cy="609600"/>
          </a:xfrm>
        </p:spPr>
        <p:txBody>
          <a:bodyPr/>
          <a:lstStyle/>
          <a:p>
            <a:r>
              <a:rPr lang="cs-CZ" smtClean="0"/>
              <a:t>Agenda</a:t>
            </a:r>
            <a:endParaRPr lang="cs-CZ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67408" y="980728"/>
            <a:ext cx="6624736" cy="5513712"/>
          </a:xfrm>
          <a:prstGeom prst="rect">
            <a:avLst/>
          </a:prstGeom>
          <a:noFill/>
          <a:ln/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68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rgbClr val="000066"/>
                </a:solidFill>
                <a:latin typeface="+mn-lt"/>
              </a:defRPr>
            </a:lvl2pPr>
            <a:lvl3pPr marL="1187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00066"/>
                </a:solidFill>
                <a:latin typeface="+mn-lt"/>
              </a:defRPr>
            </a:lvl3pPr>
            <a:lvl4pPr marL="1606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pPr marL="1225550" lvl="1" indent="-457200" eaLnBrk="1" hangingPunct="1">
              <a:buFont typeface="+mj-lt"/>
              <a:buAutoNum type="arabicPeriod"/>
            </a:pPr>
            <a:r>
              <a:rPr lang="cs-CZ" sz="1600" b="1" kern="0" dirty="0" smtClean="0">
                <a:solidFill>
                  <a:srgbClr val="800000"/>
                </a:solidFill>
              </a:rPr>
              <a:t>Smysl, účel a omezení MBI </a:t>
            </a:r>
            <a:r>
              <a:rPr lang="cs-CZ" sz="1600" b="1" kern="0" dirty="0" smtClean="0">
                <a:sym typeface="Wingdings"/>
                <a:hlinkClick r:id="rId2" action="ppaction://hlinksldjump"/>
              </a:rPr>
              <a:t></a:t>
            </a:r>
            <a:endParaRPr lang="cs-CZ" sz="1600" b="1" kern="0" dirty="0" smtClean="0"/>
          </a:p>
          <a:p>
            <a:pPr marL="1225550" lvl="1" indent="-457200" eaLnBrk="1" hangingPunct="1">
              <a:buFont typeface="+mj-lt"/>
              <a:buAutoNum type="arabicPeriod"/>
            </a:pPr>
            <a:r>
              <a:rPr lang="cs-CZ" sz="1600" b="1" kern="0" dirty="0" smtClean="0">
                <a:solidFill>
                  <a:srgbClr val="800000"/>
                </a:solidFill>
              </a:rPr>
              <a:t>Principy řešení MBI</a:t>
            </a:r>
            <a:endParaRPr lang="cs-CZ" sz="1600" b="1" kern="0" dirty="0" smtClean="0"/>
          </a:p>
          <a:p>
            <a:pPr marL="1644650" lvl="2" indent="-457200" eaLnBrk="1" hangingPunct="1">
              <a:buFont typeface="+mj-lt"/>
              <a:buAutoNum type="alphaLcParenR"/>
            </a:pPr>
            <a:r>
              <a:rPr lang="cs-CZ" sz="1400" b="1" kern="0" dirty="0">
                <a:sym typeface="Wingdings"/>
              </a:rPr>
              <a:t>Profil uživatele </a:t>
            </a:r>
            <a:r>
              <a:rPr lang="cs-CZ" sz="1400" b="1" kern="0" dirty="0">
                <a:sym typeface="Wingdings"/>
                <a:hlinkClick r:id="rId3" action="ppaction://hlinksldjump"/>
              </a:rPr>
              <a:t></a:t>
            </a:r>
            <a:r>
              <a:rPr lang="cs-CZ" sz="1400" b="1" kern="0" dirty="0">
                <a:sym typeface="Wingdings"/>
                <a:hlinkClick r:id="rId4" action="ppaction://hlinksldjump"/>
              </a:rPr>
              <a:t> </a:t>
            </a:r>
            <a:endParaRPr lang="cs-CZ" sz="1400" b="1" kern="0" dirty="0" smtClean="0">
              <a:sym typeface="Wingdings"/>
            </a:endParaRPr>
          </a:p>
          <a:p>
            <a:pPr marL="1644650" lvl="2" indent="-457200" eaLnBrk="1" hangingPunct="1">
              <a:buFont typeface="+mj-lt"/>
              <a:buAutoNum type="alphaLcParenR"/>
            </a:pPr>
            <a:r>
              <a:rPr lang="cs-CZ" sz="1400" b="1" kern="0" dirty="0" smtClean="0"/>
              <a:t>Přehled a struktury objektů MBI </a:t>
            </a:r>
            <a:r>
              <a:rPr lang="cs-CZ" sz="1400" b="1" kern="0" dirty="0">
                <a:sym typeface="Wingdings"/>
                <a:hlinkClick r:id="rId5" action="ppaction://hlinksldjump"/>
              </a:rPr>
              <a:t></a:t>
            </a:r>
            <a:endParaRPr lang="cs-CZ" sz="1400" b="1" kern="0" dirty="0" smtClean="0"/>
          </a:p>
          <a:p>
            <a:pPr marL="1644650" lvl="2" indent="-457200" eaLnBrk="1" hangingPunct="1">
              <a:buFont typeface="+mj-lt"/>
              <a:buAutoNum type="alphaLcParenR"/>
            </a:pPr>
            <a:r>
              <a:rPr lang="cs-CZ" sz="1400" b="1" kern="0" dirty="0" smtClean="0"/>
              <a:t>8 objektů řízení IT – „dveře do MBI“ </a:t>
            </a:r>
            <a:r>
              <a:rPr lang="cs-CZ" sz="1400" b="1" kern="0" dirty="0" smtClean="0">
                <a:sym typeface="Wingdings"/>
                <a:hlinkClick r:id="rId6" action="ppaction://hlinksldjump"/>
              </a:rPr>
              <a:t></a:t>
            </a:r>
            <a:endParaRPr lang="cs-CZ" sz="1400" b="1" kern="0" dirty="0" smtClean="0"/>
          </a:p>
          <a:p>
            <a:pPr marL="1644650" lvl="2" indent="-457200" eaLnBrk="1" hangingPunct="1">
              <a:buFont typeface="+mj-lt"/>
              <a:buAutoNum type="alphaLcParenR"/>
            </a:pPr>
            <a:r>
              <a:rPr lang="cs-CZ" sz="1400" b="1" kern="0" dirty="0"/>
              <a:t>Doména MBI – koncepce a mapa řešení </a:t>
            </a:r>
            <a:r>
              <a:rPr lang="cs-CZ" sz="1400" b="1" kern="0" dirty="0" smtClean="0">
                <a:sym typeface="Wingdings"/>
                <a:hlinkClick r:id="rId7" action="ppaction://hlinksldjump"/>
              </a:rPr>
              <a:t></a:t>
            </a:r>
            <a:r>
              <a:rPr lang="cs-CZ" sz="1400" b="1" kern="0" dirty="0" smtClean="0"/>
              <a:t> </a:t>
            </a:r>
          </a:p>
          <a:p>
            <a:pPr marL="1644650" lvl="2" indent="-457200" eaLnBrk="1" hangingPunct="1">
              <a:buFont typeface="+mj-lt"/>
              <a:buAutoNum type="alphaLcParenR"/>
            </a:pPr>
            <a:r>
              <a:rPr lang="cs-CZ" sz="1400" b="1" kern="0" dirty="0" smtClean="0"/>
              <a:t>Domény řízení </a:t>
            </a:r>
            <a:r>
              <a:rPr lang="cs-CZ" sz="1400" b="1" kern="0" dirty="0" smtClean="0">
                <a:sym typeface="Wingdings"/>
                <a:hlinkClick r:id="rId4" action="ppaction://hlinksldjump"/>
              </a:rPr>
              <a:t></a:t>
            </a:r>
            <a:endParaRPr lang="cs-CZ" sz="1400" b="1" kern="0" dirty="0" smtClean="0">
              <a:sym typeface="Wingdings"/>
            </a:endParaRPr>
          </a:p>
          <a:p>
            <a:pPr marL="1644650" lvl="2" indent="-457200" eaLnBrk="1" hangingPunct="1">
              <a:buFont typeface="+mj-lt"/>
              <a:buAutoNum type="alphaLcParenR"/>
            </a:pPr>
            <a:r>
              <a:rPr lang="cs-CZ" sz="1400" b="1" kern="0" dirty="0" smtClean="0">
                <a:sym typeface="Wingdings"/>
              </a:rPr>
              <a:t>Úlohy podnikového řízení </a:t>
            </a:r>
            <a:r>
              <a:rPr lang="cs-CZ" sz="1400" b="1" kern="0" dirty="0" smtClean="0">
                <a:sym typeface="Wingdings"/>
                <a:hlinkClick r:id="rId8" action="ppaction://hlinksldjump"/>
              </a:rPr>
              <a:t></a:t>
            </a:r>
            <a:endParaRPr lang="cs-CZ" sz="1400" b="1" kern="0" dirty="0" smtClean="0">
              <a:sym typeface="Wingdings"/>
            </a:endParaRPr>
          </a:p>
          <a:p>
            <a:pPr marL="1644650" lvl="2" indent="-457200" eaLnBrk="1" hangingPunct="1">
              <a:buFont typeface="+mj-lt"/>
              <a:buAutoNum type="alphaLcParenR"/>
            </a:pPr>
            <a:r>
              <a:rPr lang="cs-CZ" sz="1400" b="1" kern="0" dirty="0" smtClean="0"/>
              <a:t>Úlohy řízení IT </a:t>
            </a:r>
            <a:r>
              <a:rPr lang="cs-CZ" sz="1400" b="1" kern="0" dirty="0" smtClean="0">
                <a:sym typeface="Wingdings"/>
                <a:hlinkClick r:id="rId9" action="ppaction://hlinksldjump"/>
              </a:rPr>
              <a:t></a:t>
            </a:r>
            <a:endParaRPr lang="cs-CZ" sz="1400" b="1" kern="0" dirty="0" smtClean="0">
              <a:sym typeface="Wingdings"/>
            </a:endParaRPr>
          </a:p>
          <a:p>
            <a:pPr marL="1644650" lvl="2" indent="-457200" eaLnBrk="1" hangingPunct="1">
              <a:buFont typeface="+mj-lt"/>
              <a:buAutoNum type="alphaLcParenR"/>
            </a:pPr>
            <a:r>
              <a:rPr lang="cs-CZ" sz="1400" b="1" kern="0" dirty="0"/>
              <a:t>Přehled objektů (Základní charakteristiky</a:t>
            </a:r>
            <a:r>
              <a:rPr lang="cs-CZ" sz="1400" b="1" kern="0" dirty="0" smtClean="0"/>
              <a:t>) </a:t>
            </a:r>
            <a:r>
              <a:rPr lang="cs-CZ" sz="1400" b="1" kern="0" dirty="0">
                <a:sym typeface="Wingdings"/>
                <a:hlinkClick r:id="rId10" action="ppaction://hlinksldjump"/>
              </a:rPr>
              <a:t></a:t>
            </a:r>
            <a:endParaRPr lang="cs-CZ" sz="1400" b="1" kern="0" dirty="0"/>
          </a:p>
          <a:p>
            <a:pPr marL="1225550" lvl="1" indent="-457200" eaLnBrk="1" hangingPunct="1">
              <a:buFont typeface="+mj-lt"/>
              <a:buAutoNum type="arabicPeriod"/>
            </a:pPr>
            <a:r>
              <a:rPr lang="cs-CZ" sz="1600" b="1" kern="0" dirty="0" smtClean="0">
                <a:solidFill>
                  <a:srgbClr val="800000"/>
                </a:solidFill>
              </a:rPr>
              <a:t>Přístup k MBI</a:t>
            </a:r>
          </a:p>
          <a:p>
            <a:pPr marL="1644650" lvl="2" indent="-457200" eaLnBrk="1" hangingPunct="1">
              <a:buFont typeface="+mj-lt"/>
              <a:buAutoNum type="alphaLcParenR"/>
            </a:pPr>
            <a:r>
              <a:rPr lang="cs-CZ" sz="1400" b="1" kern="0" dirty="0" smtClean="0"/>
              <a:t>Varianty přístupů k MBI </a:t>
            </a:r>
            <a:r>
              <a:rPr lang="cs-CZ" sz="1400" b="1" kern="0" dirty="0" smtClean="0">
                <a:sym typeface="Wingdings"/>
                <a:hlinkClick r:id="rId11" action="ppaction://hlinksldjump"/>
              </a:rPr>
              <a:t></a:t>
            </a:r>
            <a:endParaRPr lang="cs-CZ" sz="1400" b="1" kern="0" dirty="0" smtClean="0"/>
          </a:p>
          <a:p>
            <a:pPr marL="1644650" lvl="2" indent="-457200" eaLnBrk="1" hangingPunct="1">
              <a:buFont typeface="+mj-lt"/>
              <a:buAutoNum type="alphaLcParenR"/>
            </a:pPr>
            <a:r>
              <a:rPr lang="cs-CZ" sz="1400" b="1" kern="0" dirty="0" smtClean="0"/>
              <a:t>Výběr objektů z nabídky </a:t>
            </a:r>
            <a:r>
              <a:rPr lang="cs-CZ" sz="1400" b="1" kern="0" dirty="0" smtClean="0">
                <a:sym typeface="Wingdings"/>
                <a:hlinkClick r:id="rId12" action="ppaction://hlinksldjump"/>
              </a:rPr>
              <a:t></a:t>
            </a:r>
            <a:r>
              <a:rPr lang="cs-CZ" sz="1400" b="1" kern="0" dirty="0" smtClean="0">
                <a:sym typeface="Wingdings"/>
              </a:rPr>
              <a:t> </a:t>
            </a:r>
          </a:p>
          <a:p>
            <a:pPr marL="1644650" lvl="2" indent="-457200" eaLnBrk="1" hangingPunct="1">
              <a:buFont typeface="+mj-lt"/>
              <a:buAutoNum type="alphaLcParenR"/>
            </a:pPr>
            <a:r>
              <a:rPr lang="cs-CZ" sz="1400" b="1" kern="0" dirty="0" smtClean="0"/>
              <a:t>Souhrnný </a:t>
            </a:r>
            <a:r>
              <a:rPr lang="cs-CZ" sz="1400" b="1" kern="0" dirty="0" err="1" smtClean="0"/>
              <a:t>slide</a:t>
            </a:r>
            <a:r>
              <a:rPr lang="cs-CZ" sz="1400" b="1" kern="0" dirty="0" smtClean="0"/>
              <a:t> </a:t>
            </a:r>
            <a:r>
              <a:rPr lang="cs-CZ" sz="1400" b="1" kern="0" dirty="0" smtClean="0">
                <a:sym typeface="Wingdings"/>
                <a:hlinkClick r:id="rId13" action="ppaction://hlinksldjump"/>
              </a:rPr>
              <a:t></a:t>
            </a:r>
            <a:endParaRPr lang="cs-CZ" sz="1400" b="1" kern="0" dirty="0" smtClean="0"/>
          </a:p>
          <a:p>
            <a:pPr marL="1644650" lvl="2" indent="-457200" eaLnBrk="1" hangingPunct="1">
              <a:buFont typeface="+mj-lt"/>
              <a:buAutoNum type="alphaLcParenR"/>
            </a:pPr>
            <a:r>
              <a:rPr lang="cs-CZ" sz="1400" b="1" kern="0" dirty="0" smtClean="0"/>
              <a:t>Výběr s pomocí „full text“ </a:t>
            </a:r>
            <a:r>
              <a:rPr lang="cs-CZ" sz="1400" b="1" kern="0" dirty="0" smtClean="0">
                <a:sym typeface="Wingdings"/>
                <a:hlinkClick r:id="rId14" action="ppaction://hlinksldjump"/>
              </a:rPr>
              <a:t></a:t>
            </a:r>
            <a:endParaRPr lang="cs-CZ" sz="1400" b="1" kern="0" dirty="0" smtClean="0"/>
          </a:p>
          <a:p>
            <a:pPr marL="1225550" lvl="1" indent="-457200" eaLnBrk="1" hangingPunct="1">
              <a:buFont typeface="+mj-lt"/>
              <a:buAutoNum type="arabicPeriod"/>
            </a:pPr>
            <a:r>
              <a:rPr lang="cs-CZ" sz="1600" b="1" kern="0" dirty="0" smtClean="0">
                <a:solidFill>
                  <a:srgbClr val="800000"/>
                </a:solidFill>
              </a:rPr>
              <a:t>Zobrazení dat objektů</a:t>
            </a:r>
            <a:endParaRPr lang="cs-CZ" sz="1600" b="1" kern="0" dirty="0" smtClean="0">
              <a:sym typeface="Wingdings"/>
            </a:endParaRPr>
          </a:p>
          <a:p>
            <a:pPr marL="1644650" lvl="2" indent="-457200" eaLnBrk="1" hangingPunct="1">
              <a:buFont typeface="+mj-lt"/>
              <a:buAutoNum type="alphaLcParenR"/>
            </a:pPr>
            <a:r>
              <a:rPr lang="cs-CZ" sz="1400" b="1" kern="0" dirty="0" smtClean="0"/>
              <a:t>Detailní data objektu </a:t>
            </a:r>
            <a:r>
              <a:rPr lang="cs-CZ" sz="1400" b="1" kern="0" dirty="0" smtClean="0">
                <a:sym typeface="Wingdings"/>
                <a:hlinkClick r:id="rId15" action="ppaction://hlinksldjump"/>
              </a:rPr>
              <a:t></a:t>
            </a:r>
            <a:endParaRPr lang="cs-CZ" sz="1400" b="1" kern="0" dirty="0" smtClean="0"/>
          </a:p>
          <a:p>
            <a:pPr marL="1644650" lvl="2" indent="-457200" eaLnBrk="1" hangingPunct="1">
              <a:buFont typeface="+mj-lt"/>
              <a:buAutoNum type="alphaLcParenR"/>
            </a:pPr>
            <a:r>
              <a:rPr lang="cs-CZ" sz="1400" b="1" kern="0" dirty="0" smtClean="0"/>
              <a:t>Ke stažení </a:t>
            </a:r>
            <a:r>
              <a:rPr lang="cs-CZ" sz="1400" b="1" kern="0" dirty="0" smtClean="0">
                <a:sym typeface="Wingdings"/>
                <a:hlinkClick r:id="rId16" action="ppaction://hlinksldjump"/>
              </a:rPr>
              <a:t></a:t>
            </a:r>
            <a:endParaRPr lang="cs-CZ" sz="1400" b="1" kern="0" dirty="0" smtClean="0"/>
          </a:p>
          <a:p>
            <a:pPr marL="1225550" lvl="1" indent="-457200" eaLnBrk="1" hangingPunct="1">
              <a:buFont typeface="+mj-lt"/>
              <a:buAutoNum type="arabicPeriod"/>
            </a:pPr>
            <a:r>
              <a:rPr lang="cs-CZ" sz="1600" b="1" kern="0" dirty="0" smtClean="0">
                <a:solidFill>
                  <a:srgbClr val="800000"/>
                </a:solidFill>
              </a:rPr>
              <a:t>Vazby mezi objekty MBI</a:t>
            </a:r>
            <a:endParaRPr lang="cs-CZ" sz="1600" b="1" kern="0" dirty="0" smtClean="0">
              <a:sym typeface="Wingdings"/>
            </a:endParaRPr>
          </a:p>
          <a:p>
            <a:pPr marL="1644650" lvl="2" indent="-457200" eaLnBrk="1" hangingPunct="1">
              <a:buFont typeface="+mj-lt"/>
              <a:buAutoNum type="alphaLcParenR"/>
            </a:pPr>
            <a:r>
              <a:rPr lang="cs-CZ" sz="1400" b="1" kern="0" dirty="0" smtClean="0">
                <a:sym typeface="Wingdings"/>
              </a:rPr>
              <a:t>Matice vazeb </a:t>
            </a:r>
            <a:r>
              <a:rPr lang="cs-CZ" sz="1400" b="1" kern="0" dirty="0" smtClean="0">
                <a:sym typeface="Wingdings"/>
                <a:hlinkClick r:id="rId17" action="ppaction://hlinksldjump"/>
              </a:rPr>
              <a:t></a:t>
            </a:r>
            <a:endParaRPr lang="cs-CZ" sz="1400" b="1" kern="0" dirty="0" smtClean="0">
              <a:sym typeface="Wingdings"/>
            </a:endParaRPr>
          </a:p>
          <a:p>
            <a:pPr marL="1644650" lvl="2" indent="-457200" eaLnBrk="1" hangingPunct="1">
              <a:buFont typeface="+mj-lt"/>
              <a:buAutoNum type="alphaLcParenR"/>
            </a:pPr>
            <a:r>
              <a:rPr lang="cs-CZ" sz="1400" b="1" kern="0" dirty="0" smtClean="0">
                <a:sym typeface="Wingdings"/>
              </a:rPr>
              <a:t>Atributy vazeb </a:t>
            </a:r>
            <a:r>
              <a:rPr lang="cs-CZ" sz="1400" b="1" kern="0" dirty="0" smtClean="0">
                <a:sym typeface="Wingdings"/>
                <a:hlinkClick r:id="rId18" action="ppaction://hlinksldjump"/>
              </a:rPr>
              <a:t></a:t>
            </a:r>
            <a:endParaRPr lang="cs-CZ" sz="1400" b="1" kern="0" dirty="0" smtClean="0">
              <a:sym typeface="Wingdings"/>
            </a:endParaRPr>
          </a:p>
          <a:p>
            <a:pPr marL="1644650" lvl="2" indent="-457200" eaLnBrk="1" hangingPunct="1">
              <a:buFont typeface="+mj-lt"/>
              <a:buAutoNum type="alphaLcParenR"/>
            </a:pPr>
            <a:endParaRPr lang="cs-CZ" sz="1600" b="1" kern="0" dirty="0" smtClean="0">
              <a:solidFill>
                <a:srgbClr val="800000"/>
              </a:solidFill>
            </a:endParaRPr>
          </a:p>
        </p:txBody>
      </p:sp>
      <p:pic>
        <p:nvPicPr>
          <p:cNvPr id="9" name="Picture 3" descr="C:\Users\Honza\AppData\Local\Microsoft\Windows\Temporary Internet Files\Content.IE5\ZNN19HEY\MP900309656[1]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61792"/>
            <a:ext cx="3240360" cy="231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7464152" y="4182179"/>
            <a:ext cx="44644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b="1" dirty="0" smtClean="0">
                <a:solidFill>
                  <a:srgbClr val="800000"/>
                </a:solidFill>
                <a:sym typeface="Wingdings"/>
              </a:rPr>
              <a:t>Poznámka: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cs-CZ" sz="1400" b="1" dirty="0" smtClean="0">
                <a:solidFill>
                  <a:srgbClr val="000066"/>
                </a:solidFill>
                <a:sym typeface="Wingdings"/>
              </a:rPr>
              <a:t>v rámci MBI se používá termínů řízení IT, řízení informatiky nebo řízení podnikové informatiky ve stejném smyslu</a:t>
            </a:r>
          </a:p>
        </p:txBody>
      </p:sp>
    </p:spTree>
    <p:extLst>
      <p:ext uri="{BB962C8B-B14F-4D97-AF65-F5344CB8AC3E}">
        <p14:creationId xmlns:p14="http://schemas.microsoft.com/office/powerpoint/2010/main" val="301693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44450"/>
            <a:ext cx="10009112" cy="609600"/>
          </a:xfrm>
        </p:spPr>
        <p:txBody>
          <a:bodyPr/>
          <a:lstStyle/>
          <a:p>
            <a:r>
              <a:rPr lang="cs-CZ" dirty="0" smtClean="0"/>
              <a:t>3c. </a:t>
            </a:r>
            <a:r>
              <a:rPr lang="cs-CZ" dirty="0"/>
              <a:t>Přístup k MBI</a:t>
            </a:r>
            <a:r>
              <a:rPr lang="cs-CZ" dirty="0" smtClean="0"/>
              <a:t>:        Souhrnný </a:t>
            </a:r>
            <a:r>
              <a:rPr lang="cs-CZ" dirty="0" err="1" smtClean="0"/>
              <a:t>slide</a:t>
            </a:r>
            <a:r>
              <a:rPr lang="cs-CZ" dirty="0" smtClean="0"/>
              <a:t> (k základním objektům - úloze)</a:t>
            </a:r>
            <a:endParaRPr lang="cs-CZ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9416" y="620688"/>
            <a:ext cx="10464549" cy="936104"/>
          </a:xfrm>
          <a:noFill/>
          <a:ln/>
        </p:spPr>
        <p:txBody>
          <a:bodyPr/>
          <a:lstStyle/>
          <a:p>
            <a:pPr marL="0" lvl="1" indent="0" eaLnBrk="1" hangingPunct="1">
              <a:buNone/>
            </a:pPr>
            <a:r>
              <a:rPr lang="cs-CZ" sz="1400" b="1" dirty="0"/>
              <a:t>Souhrnný </a:t>
            </a:r>
            <a:r>
              <a:rPr lang="cs-CZ" sz="1400" b="1" dirty="0" err="1"/>
              <a:t>slide</a:t>
            </a:r>
            <a:r>
              <a:rPr lang="cs-CZ" sz="1400" b="1" dirty="0"/>
              <a:t> je přiřazen prakticky ke všem objektům </a:t>
            </a:r>
            <a:r>
              <a:rPr lang="cs-CZ" sz="1400" b="1" dirty="0" smtClean="0"/>
              <a:t>a obsahuje </a:t>
            </a:r>
            <a:r>
              <a:rPr lang="cs-CZ" sz="1400" b="1" dirty="0">
                <a:solidFill>
                  <a:srgbClr val="800000"/>
                </a:solidFill>
              </a:rPr>
              <a:t>nejpodstatnější informace k objektu </a:t>
            </a:r>
            <a:r>
              <a:rPr lang="cs-CZ" sz="1400" b="1" dirty="0" smtClean="0"/>
              <a:t>s tím, že:</a:t>
            </a:r>
            <a:endParaRPr lang="cs-CZ" sz="1400" b="1" dirty="0"/>
          </a:p>
          <a:p>
            <a:pPr marL="355600" lvl="1" indent="-355600" eaLnBrk="1" hangingPunct="1">
              <a:buFont typeface="+mj-lt"/>
              <a:buAutoNum type="arabicPeriod"/>
            </a:pPr>
            <a:r>
              <a:rPr lang="cs-CZ" sz="1400" b="1" dirty="0" smtClean="0"/>
              <a:t>souhrnný </a:t>
            </a:r>
            <a:r>
              <a:rPr lang="cs-CZ" sz="1400" b="1" dirty="0" err="1" smtClean="0"/>
              <a:t>slide</a:t>
            </a:r>
            <a:r>
              <a:rPr lang="cs-CZ" sz="1400" b="1" dirty="0" smtClean="0"/>
              <a:t> lze vyvolat </a:t>
            </a:r>
            <a:r>
              <a:rPr lang="cs-CZ" sz="1400" b="1" dirty="0" smtClean="0">
                <a:solidFill>
                  <a:srgbClr val="800000"/>
                </a:solidFill>
              </a:rPr>
              <a:t>na základním menu</a:t>
            </a:r>
            <a:r>
              <a:rPr lang="cs-CZ" sz="1400" b="1" dirty="0" smtClean="0"/>
              <a:t>,</a:t>
            </a:r>
          </a:p>
          <a:p>
            <a:pPr marL="355600" lvl="1" indent="-355600" eaLnBrk="1" hangingPunct="1">
              <a:buFont typeface="+mj-lt"/>
              <a:buAutoNum type="arabicPeriod"/>
            </a:pPr>
            <a:r>
              <a:rPr lang="cs-CZ" sz="1400" b="1" dirty="0" smtClean="0"/>
              <a:t>souhrnný </a:t>
            </a:r>
            <a:r>
              <a:rPr lang="cs-CZ" sz="1400" b="1" dirty="0" err="1" smtClean="0"/>
              <a:t>slide</a:t>
            </a:r>
            <a:r>
              <a:rPr lang="cs-CZ" sz="1400" b="1" dirty="0" smtClean="0"/>
              <a:t> obsahuje </a:t>
            </a:r>
            <a:r>
              <a:rPr lang="cs-CZ" sz="1400" b="1" dirty="0" smtClean="0">
                <a:solidFill>
                  <a:srgbClr val="800000"/>
                </a:solidFill>
              </a:rPr>
              <a:t>mapu struktury objektu </a:t>
            </a:r>
            <a:r>
              <a:rPr lang="cs-CZ" sz="1400" b="1" dirty="0" smtClean="0"/>
              <a:t>s vyznačením (barvou), kam vybíraný objekt ve struktuře patří</a:t>
            </a:r>
            <a:endParaRPr lang="cs-CZ" sz="1400" b="1" dirty="0"/>
          </a:p>
          <a:p>
            <a:pPr marL="355600" lvl="1" indent="-355600" eaLnBrk="1" hangingPunct="1"/>
            <a:endParaRPr lang="cs-CZ" sz="1600" b="1" dirty="0"/>
          </a:p>
          <a:p>
            <a:pPr marL="0" lvl="1" indent="0" eaLnBrk="1" hangingPunct="1">
              <a:buNone/>
            </a:pPr>
            <a:r>
              <a:rPr lang="cs-CZ" sz="1600" b="1" dirty="0"/>
              <a:t> </a:t>
            </a:r>
            <a:endParaRPr lang="cs-CZ" sz="1600" b="1" dirty="0">
              <a:solidFill>
                <a:srgbClr val="80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1358682" y="764704"/>
            <a:ext cx="529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ym typeface="Wingdings"/>
                <a:hlinkClick r:id="rId2" action="ppaction://hlinksldjump"/>
              </a:rPr>
              <a:t></a:t>
            </a:r>
            <a:r>
              <a:rPr lang="cs-CZ" sz="2000" b="1" dirty="0"/>
              <a:t> </a:t>
            </a:r>
            <a:endParaRPr lang="cs-CZ" sz="20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0" r="17423" b="4879"/>
          <a:stretch/>
        </p:blipFill>
        <p:spPr bwMode="auto">
          <a:xfrm>
            <a:off x="2112787" y="1805135"/>
            <a:ext cx="8511952" cy="484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aoblený obdélník 8"/>
          <p:cNvSpPr/>
          <p:nvPr/>
        </p:nvSpPr>
        <p:spPr>
          <a:xfrm>
            <a:off x="2029635" y="4149883"/>
            <a:ext cx="500443" cy="312053"/>
          </a:xfrm>
          <a:prstGeom prst="roundRect">
            <a:avLst/>
          </a:prstGeom>
          <a:noFill/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/>
          <p:nvPr/>
        </p:nvCxnSpPr>
        <p:spPr bwMode="auto">
          <a:xfrm flipH="1">
            <a:off x="10416480" y="3573016"/>
            <a:ext cx="1471514" cy="0"/>
          </a:xfrm>
          <a:prstGeom prst="straightConnector1">
            <a:avLst/>
          </a:prstGeom>
          <a:solidFill>
            <a:schemeClr val="folHlink">
              <a:alpha val="50000"/>
            </a:schemeClr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Přímá spojnice se šipkou 10"/>
          <p:cNvCxnSpPr/>
          <p:nvPr/>
        </p:nvCxnSpPr>
        <p:spPr bwMode="auto">
          <a:xfrm flipH="1">
            <a:off x="10568208" y="5229200"/>
            <a:ext cx="1471514" cy="0"/>
          </a:xfrm>
          <a:prstGeom prst="straightConnector1">
            <a:avLst/>
          </a:prstGeom>
          <a:solidFill>
            <a:schemeClr val="folHlink">
              <a:alpha val="50000"/>
            </a:schemeClr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Zaoblený obdélník 11"/>
          <p:cNvSpPr/>
          <p:nvPr/>
        </p:nvSpPr>
        <p:spPr>
          <a:xfrm>
            <a:off x="4655840" y="2852936"/>
            <a:ext cx="2808312" cy="1609000"/>
          </a:xfrm>
          <a:prstGeom prst="roundRect">
            <a:avLst/>
          </a:prstGeom>
          <a:noFill/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11064552" y="602128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ym typeface="Wingdings"/>
              </a:rPr>
              <a:t>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33666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44450"/>
            <a:ext cx="10009112" cy="609600"/>
          </a:xfrm>
        </p:spPr>
        <p:txBody>
          <a:bodyPr/>
          <a:lstStyle/>
          <a:p>
            <a:r>
              <a:rPr lang="cs-CZ" dirty="0"/>
              <a:t>3c. Přístup k MBI:        Souhrnný </a:t>
            </a:r>
            <a:r>
              <a:rPr lang="cs-CZ" dirty="0" err="1"/>
              <a:t>slide</a:t>
            </a:r>
            <a:r>
              <a:rPr lang="cs-CZ" dirty="0"/>
              <a:t> (k základním objektům </a:t>
            </a:r>
            <a:r>
              <a:rPr lang="cs-CZ" dirty="0" smtClean="0"/>
              <a:t>– faktoru)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1358682" y="764704"/>
            <a:ext cx="529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ym typeface="Wingdings"/>
                <a:hlinkClick r:id="rId2" action="ppaction://hlinksldjump"/>
              </a:rPr>
              <a:t></a:t>
            </a:r>
            <a:r>
              <a:rPr lang="cs-CZ" sz="2000" b="1" dirty="0"/>
              <a:t> </a:t>
            </a:r>
            <a:endParaRPr lang="cs-CZ" sz="2000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8" r="17189" b="8669"/>
          <a:stretch/>
        </p:blipFill>
        <p:spPr bwMode="auto">
          <a:xfrm>
            <a:off x="911424" y="620688"/>
            <a:ext cx="1049034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1064552" y="602128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ym typeface="Wingdings"/>
              </a:rPr>
              <a:t>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6960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44450"/>
            <a:ext cx="10009112" cy="609600"/>
          </a:xfrm>
        </p:spPr>
        <p:txBody>
          <a:bodyPr/>
          <a:lstStyle/>
          <a:p>
            <a:r>
              <a:rPr lang="cs-CZ" dirty="0"/>
              <a:t>3c. Přístup k MBI:        Souhrnný </a:t>
            </a:r>
            <a:r>
              <a:rPr lang="cs-CZ" dirty="0" err="1"/>
              <a:t>slide</a:t>
            </a:r>
            <a:r>
              <a:rPr lang="cs-CZ" dirty="0"/>
              <a:t> (k základním objektům </a:t>
            </a:r>
            <a:r>
              <a:rPr lang="cs-CZ" dirty="0" smtClean="0"/>
              <a:t>– aplikaci)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1358682" y="764704"/>
            <a:ext cx="529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ym typeface="Wingdings"/>
                <a:hlinkClick r:id="rId2" action="ppaction://hlinksldjump"/>
              </a:rPr>
              <a:t></a:t>
            </a:r>
            <a:r>
              <a:rPr lang="cs-CZ" sz="2000" b="1" dirty="0"/>
              <a:t> </a:t>
            </a:r>
            <a:endParaRPr lang="cs-CZ" sz="2000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8" r="17468" b="6553"/>
          <a:stretch/>
        </p:blipFill>
        <p:spPr bwMode="auto">
          <a:xfrm>
            <a:off x="1055440" y="964759"/>
            <a:ext cx="9802258" cy="550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27972" y="495762"/>
            <a:ext cx="9244492" cy="440366"/>
          </a:xfrm>
          <a:noFill/>
          <a:ln/>
        </p:spPr>
        <p:txBody>
          <a:bodyPr/>
          <a:lstStyle/>
          <a:p>
            <a:pPr marL="0" lvl="1" indent="0" eaLnBrk="1" hangingPunct="1">
              <a:buNone/>
            </a:pPr>
            <a:r>
              <a:rPr lang="cs-CZ" sz="1600" b="1" dirty="0" smtClean="0">
                <a:solidFill>
                  <a:srgbClr val="800000"/>
                </a:solidFill>
              </a:rPr>
              <a:t>Obdobně jsou řešeny ostatní souhrnné </a:t>
            </a:r>
            <a:r>
              <a:rPr lang="cs-CZ" sz="1600" b="1" dirty="0" err="1" smtClean="0">
                <a:solidFill>
                  <a:srgbClr val="800000"/>
                </a:solidFill>
              </a:rPr>
              <a:t>slidy</a:t>
            </a:r>
            <a:r>
              <a:rPr lang="cs-CZ" sz="1600" b="1" dirty="0">
                <a:solidFill>
                  <a:srgbClr val="800000"/>
                </a:solidFill>
              </a:rPr>
              <a:t> ke </a:t>
            </a:r>
            <a:r>
              <a:rPr lang="cs-CZ" sz="1600" b="1" dirty="0" smtClean="0">
                <a:solidFill>
                  <a:srgbClr val="800000"/>
                </a:solidFill>
              </a:rPr>
              <a:t>všem dalším typům objektů </a:t>
            </a:r>
            <a:endParaRPr lang="cs-CZ" sz="1600" b="1" dirty="0"/>
          </a:p>
          <a:p>
            <a:pPr marL="355600" lvl="1" indent="-355600" eaLnBrk="1" hangingPunct="1"/>
            <a:endParaRPr lang="cs-CZ" sz="1600" b="1" dirty="0"/>
          </a:p>
          <a:p>
            <a:pPr marL="0" lvl="1" indent="0" eaLnBrk="1" hangingPunct="1">
              <a:buNone/>
            </a:pPr>
            <a:r>
              <a:rPr lang="cs-CZ" sz="1600" b="1" dirty="0"/>
              <a:t> </a:t>
            </a:r>
            <a:endParaRPr lang="cs-CZ" sz="1600" b="1" dirty="0">
              <a:solidFill>
                <a:srgbClr val="8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1064552" y="602128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ym typeface="Wingdings"/>
              </a:rPr>
              <a:t>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54194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44450"/>
            <a:ext cx="10009112" cy="609600"/>
          </a:xfrm>
        </p:spPr>
        <p:txBody>
          <a:bodyPr/>
          <a:lstStyle/>
          <a:p>
            <a:r>
              <a:rPr lang="cs-CZ" dirty="0" smtClean="0"/>
              <a:t>3c. </a:t>
            </a:r>
            <a:r>
              <a:rPr lang="cs-CZ" dirty="0"/>
              <a:t>Přístup k MBI</a:t>
            </a:r>
            <a:r>
              <a:rPr lang="cs-CZ" dirty="0" smtClean="0"/>
              <a:t>:        Souhrnný </a:t>
            </a:r>
            <a:r>
              <a:rPr lang="cs-CZ" dirty="0" err="1" smtClean="0"/>
              <a:t>slide</a:t>
            </a:r>
            <a:r>
              <a:rPr lang="cs-CZ" dirty="0" smtClean="0"/>
              <a:t> (k úloze – identifikace příkladu aplikace)</a:t>
            </a:r>
            <a:endParaRPr lang="cs-CZ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9416" y="620688"/>
            <a:ext cx="10464549" cy="936104"/>
          </a:xfrm>
          <a:noFill/>
          <a:ln/>
        </p:spPr>
        <p:txBody>
          <a:bodyPr/>
          <a:lstStyle/>
          <a:p>
            <a:pPr marL="0" lvl="1" indent="0" eaLnBrk="1" hangingPunct="1">
              <a:buNone/>
            </a:pPr>
            <a:r>
              <a:rPr lang="cs-CZ" sz="1400" b="1" dirty="0" smtClean="0"/>
              <a:t>Vybrané úlohy z domény </a:t>
            </a:r>
            <a:r>
              <a:rPr lang="cs-CZ" sz="1400" b="1" i="1" dirty="0" smtClean="0"/>
              <a:t>IT v řízení podniku </a:t>
            </a:r>
            <a:r>
              <a:rPr lang="cs-CZ" sz="1400" b="1" dirty="0" smtClean="0"/>
              <a:t>obsahují příklady obrazovek z podnikových aplikací (převážně Microsoft Dynamics NAV). Symbol na souhrnném </a:t>
            </a:r>
            <a:r>
              <a:rPr lang="cs-CZ" sz="1400" b="1" dirty="0" err="1" smtClean="0"/>
              <a:t>slidu</a:t>
            </a:r>
            <a:r>
              <a:rPr lang="cs-CZ" sz="1400" b="1" dirty="0" smtClean="0"/>
              <a:t> vpravo nahoře identifikuje, že daná úloha takové příklady obsahuje.</a:t>
            </a:r>
            <a:endParaRPr lang="cs-CZ" sz="1600" b="1" dirty="0"/>
          </a:p>
          <a:p>
            <a:pPr marL="0" lvl="1" indent="0" eaLnBrk="1" hangingPunct="1">
              <a:buNone/>
            </a:pPr>
            <a:r>
              <a:rPr lang="cs-CZ" sz="1600" b="1" dirty="0"/>
              <a:t> </a:t>
            </a:r>
            <a:endParaRPr lang="cs-CZ" sz="1600" b="1" dirty="0">
              <a:solidFill>
                <a:srgbClr val="80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1358682" y="764704"/>
            <a:ext cx="529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ym typeface="Wingdings"/>
                <a:hlinkClick r:id="rId2" action="ppaction://hlinksldjump"/>
              </a:rPr>
              <a:t></a:t>
            </a:r>
            <a:r>
              <a:rPr lang="cs-CZ" sz="2000" b="1" dirty="0"/>
              <a:t> </a:t>
            </a:r>
            <a:endParaRPr lang="cs-CZ" sz="2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1064552" y="602128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ym typeface="Wingdings"/>
              </a:rPr>
              <a:t></a:t>
            </a:r>
            <a:endParaRPr lang="cs-CZ" sz="3200" b="1" dirty="0"/>
          </a:p>
        </p:txBody>
      </p:sp>
      <p:grpSp>
        <p:nvGrpSpPr>
          <p:cNvPr id="80" name="Skupina 79"/>
          <p:cNvGrpSpPr/>
          <p:nvPr/>
        </p:nvGrpSpPr>
        <p:grpSpPr>
          <a:xfrm>
            <a:off x="2167677" y="1585332"/>
            <a:ext cx="3589481" cy="1597941"/>
            <a:chOff x="948936" y="787590"/>
            <a:chExt cx="3589481" cy="1597941"/>
          </a:xfrm>
        </p:grpSpPr>
        <p:sp>
          <p:nvSpPr>
            <p:cNvPr id="81" name="Obdélník 80"/>
            <p:cNvSpPr/>
            <p:nvPr/>
          </p:nvSpPr>
          <p:spPr bwMode="auto">
            <a:xfrm>
              <a:off x="948936" y="787590"/>
              <a:ext cx="3588348" cy="27141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270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Strategické řízení podniku</a:t>
              </a:r>
            </a:p>
          </p:txBody>
        </p:sp>
        <p:sp>
          <p:nvSpPr>
            <p:cNvPr id="82" name="Obdélník 81"/>
            <p:cNvSpPr/>
            <p:nvPr/>
          </p:nvSpPr>
          <p:spPr bwMode="auto">
            <a:xfrm>
              <a:off x="953933" y="1330426"/>
              <a:ext cx="1237955" cy="26791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270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Nákup</a:t>
              </a:r>
            </a:p>
          </p:txBody>
        </p:sp>
        <p:sp>
          <p:nvSpPr>
            <p:cNvPr id="83" name="Obdélník 82"/>
            <p:cNvSpPr/>
            <p:nvPr/>
          </p:nvSpPr>
          <p:spPr bwMode="auto">
            <a:xfrm>
              <a:off x="3299490" y="1330426"/>
              <a:ext cx="1238926" cy="26791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270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Sklady</a:t>
              </a:r>
            </a:p>
          </p:txBody>
        </p:sp>
        <p:sp>
          <p:nvSpPr>
            <p:cNvPr id="84" name="Obdélník 83"/>
            <p:cNvSpPr/>
            <p:nvPr/>
          </p:nvSpPr>
          <p:spPr bwMode="auto">
            <a:xfrm>
              <a:off x="2185895" y="1330426"/>
              <a:ext cx="1119011" cy="26791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270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Prodej</a:t>
              </a:r>
            </a:p>
          </p:txBody>
        </p:sp>
        <p:sp>
          <p:nvSpPr>
            <p:cNvPr id="85" name="Obdélník 84"/>
            <p:cNvSpPr/>
            <p:nvPr/>
          </p:nvSpPr>
          <p:spPr bwMode="auto">
            <a:xfrm>
              <a:off x="953933" y="1604033"/>
              <a:ext cx="1830633" cy="26441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270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Lidské zdroje</a:t>
              </a:r>
            </a:p>
          </p:txBody>
        </p:sp>
        <p:sp>
          <p:nvSpPr>
            <p:cNvPr id="86" name="Obdélník 85"/>
            <p:cNvSpPr/>
            <p:nvPr/>
          </p:nvSpPr>
          <p:spPr bwMode="auto">
            <a:xfrm>
              <a:off x="2784567" y="1604033"/>
              <a:ext cx="1752717" cy="26441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270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Majetek</a:t>
              </a:r>
            </a:p>
          </p:txBody>
        </p:sp>
        <p:sp>
          <p:nvSpPr>
            <p:cNvPr id="87" name="Obdélník 86"/>
            <p:cNvSpPr/>
            <p:nvPr/>
          </p:nvSpPr>
          <p:spPr bwMode="auto">
            <a:xfrm>
              <a:off x="953932" y="2128125"/>
              <a:ext cx="3583352" cy="25740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270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Řízení IT</a:t>
              </a:r>
            </a:p>
          </p:txBody>
        </p:sp>
        <p:sp>
          <p:nvSpPr>
            <p:cNvPr id="88" name="Obdélník 87"/>
            <p:cNvSpPr/>
            <p:nvPr/>
          </p:nvSpPr>
          <p:spPr bwMode="auto">
            <a:xfrm>
              <a:off x="953932" y="1059008"/>
              <a:ext cx="1841699" cy="271418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1270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Finanční řízení podniku</a:t>
              </a:r>
            </a:p>
          </p:txBody>
        </p:sp>
        <p:sp>
          <p:nvSpPr>
            <p:cNvPr id="89" name="Obdélník 88"/>
            <p:cNvSpPr/>
            <p:nvPr/>
          </p:nvSpPr>
          <p:spPr bwMode="auto">
            <a:xfrm>
              <a:off x="2795633" y="1059008"/>
              <a:ext cx="1742784" cy="27141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270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Controlling</a:t>
              </a:r>
            </a:p>
          </p:txBody>
        </p:sp>
        <p:sp>
          <p:nvSpPr>
            <p:cNvPr id="90" name="Obdélník 89"/>
            <p:cNvSpPr/>
            <p:nvPr/>
          </p:nvSpPr>
          <p:spPr bwMode="auto">
            <a:xfrm>
              <a:off x="953933" y="1868444"/>
              <a:ext cx="1226889" cy="2596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270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Marketing</a:t>
              </a:r>
            </a:p>
          </p:txBody>
        </p:sp>
        <p:sp>
          <p:nvSpPr>
            <p:cNvPr id="91" name="Obdélník 90"/>
            <p:cNvSpPr/>
            <p:nvPr/>
          </p:nvSpPr>
          <p:spPr bwMode="auto">
            <a:xfrm>
              <a:off x="3288424" y="1868444"/>
              <a:ext cx="1248860" cy="2596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270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Energie</a:t>
              </a:r>
            </a:p>
          </p:txBody>
        </p:sp>
        <p:sp>
          <p:nvSpPr>
            <p:cNvPr id="92" name="Obdélník 91"/>
            <p:cNvSpPr/>
            <p:nvPr/>
          </p:nvSpPr>
          <p:spPr bwMode="auto">
            <a:xfrm>
              <a:off x="2174829" y="1868444"/>
              <a:ext cx="1119011" cy="25968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270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Doprava</a:t>
              </a:r>
            </a:p>
          </p:txBody>
        </p:sp>
      </p:grpSp>
      <p:graphicFrame>
        <p:nvGraphicFramePr>
          <p:cNvPr id="93" name="Tabulka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79044"/>
              </p:ext>
            </p:extLst>
          </p:nvPr>
        </p:nvGraphicFramePr>
        <p:xfrm>
          <a:off x="5966668" y="1756623"/>
          <a:ext cx="4037606" cy="28083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90711"/>
                <a:gridCol w="646895"/>
              </a:tblGrid>
              <a:tr h="312035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Role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mtClean="0"/>
                        <a:t>RACI</a:t>
                      </a:r>
                      <a:endParaRPr lang="cs-CZ" sz="1400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cs-CZ" sz="1200" b="1" smtClean="0"/>
                        <a:t>Generální manažer</a:t>
                      </a:r>
                      <a:endParaRPr lang="cs-CZ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smtClean="0"/>
                        <a:t>I</a:t>
                      </a:r>
                      <a:endParaRPr lang="cs-CZ" sz="1200" b="1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cs-CZ" sz="12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Finanční</a:t>
                      </a:r>
                      <a:r>
                        <a:rPr lang="cs-CZ" sz="1200" b="1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manažer (CFO)</a:t>
                      </a:r>
                      <a:endParaRPr lang="cs-CZ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smtClean="0"/>
                        <a:t>I</a:t>
                      </a:r>
                      <a:endParaRPr lang="cs-CZ" sz="1200" b="1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cs-CZ" sz="12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Obchodní manažer</a:t>
                      </a:r>
                      <a:endParaRPr lang="cs-CZ" sz="12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smtClean="0"/>
                        <a:t>I</a:t>
                      </a:r>
                      <a:endParaRPr lang="cs-CZ" sz="1200" b="1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cs-CZ" sz="12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Ekonom</a:t>
                      </a:r>
                      <a:endParaRPr lang="cs-CZ" sz="12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smtClean="0"/>
                        <a:t>R</a:t>
                      </a:r>
                      <a:endParaRPr lang="cs-CZ" sz="1200" b="1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cs-CZ" sz="12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Účetní</a:t>
                      </a:r>
                      <a:endParaRPr lang="cs-CZ" sz="12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smtClean="0"/>
                        <a:t>A</a:t>
                      </a:r>
                      <a:endParaRPr lang="cs-CZ" sz="1200" b="1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cs-CZ" sz="12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Obchodník</a:t>
                      </a:r>
                      <a:endParaRPr lang="cs-CZ" sz="12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/>
                        <a:t>R</a:t>
                      </a:r>
                      <a:endParaRPr lang="cs-CZ" sz="1200" b="1" dirty="0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Metodik, klíčový uživatel</a:t>
                      </a:r>
                      <a:endParaRPr lang="cs-CZ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/>
                        <a:t>C</a:t>
                      </a:r>
                      <a:endParaRPr lang="cs-CZ" sz="1200" b="1" dirty="0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Vlastní byznys procesu</a:t>
                      </a:r>
                      <a:endParaRPr lang="cs-CZ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/>
                        <a:t>R</a:t>
                      </a:r>
                      <a:endParaRPr lang="cs-CZ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4" name="Obdélník 93"/>
          <p:cNvSpPr/>
          <p:nvPr/>
        </p:nvSpPr>
        <p:spPr bwMode="auto">
          <a:xfrm>
            <a:off x="5094883" y="5808381"/>
            <a:ext cx="2232248" cy="36299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l-PL" sz="1400" b="1" smtClean="0">
                <a:solidFill>
                  <a:srgbClr val="800000"/>
                </a:solidFill>
              </a:rPr>
              <a:t>Závazky - transakce</a:t>
            </a:r>
            <a:endParaRPr lang="cs-CZ" sz="1400" b="1">
              <a:solidFill>
                <a:srgbClr val="800000"/>
              </a:solidFill>
            </a:endParaRPr>
          </a:p>
        </p:txBody>
      </p:sp>
      <p:grpSp>
        <p:nvGrpSpPr>
          <p:cNvPr id="95" name="Skupina 94"/>
          <p:cNvGrpSpPr/>
          <p:nvPr/>
        </p:nvGrpSpPr>
        <p:grpSpPr>
          <a:xfrm>
            <a:off x="2203073" y="5576976"/>
            <a:ext cx="1684288" cy="1002171"/>
            <a:chOff x="5868144" y="1229411"/>
            <a:chExt cx="1684288" cy="1080120"/>
          </a:xfrm>
        </p:grpSpPr>
        <p:sp>
          <p:nvSpPr>
            <p:cNvPr id="96" name="Vývojový diagram: dokument 95"/>
            <p:cNvSpPr/>
            <p:nvPr/>
          </p:nvSpPr>
          <p:spPr bwMode="auto">
            <a:xfrm>
              <a:off x="5868144" y="1229411"/>
              <a:ext cx="1684288" cy="1080120"/>
            </a:xfrm>
            <a:prstGeom prst="flowChartDocument">
              <a:avLst/>
            </a:prstGeom>
            <a:solidFill>
              <a:schemeClr val="bg1">
                <a:alpha val="50000"/>
              </a:schemeClr>
            </a:solidFill>
            <a:ln w="952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cs-CZ" sz="1200" b="1" dirty="0" smtClean="0">
                <a:solidFill>
                  <a:srgbClr val="000066"/>
                </a:solidFill>
              </a:endParaRPr>
            </a:p>
            <a:p>
              <a:endParaRPr lang="cs-CZ" sz="1200" b="1" dirty="0">
                <a:solidFill>
                  <a:srgbClr val="000066"/>
                </a:solidFill>
              </a:endParaRPr>
            </a:p>
            <a:p>
              <a:r>
                <a:rPr lang="cs-CZ" sz="1100" b="1" dirty="0" smtClean="0">
                  <a:solidFill>
                    <a:srgbClr val="000066"/>
                  </a:solidFill>
                </a:rPr>
                <a:t>Dodavatelské faktury, celní doklady</a:t>
              </a:r>
              <a:endParaRPr lang="cs-CZ" sz="1100" b="1" dirty="0">
                <a:solidFill>
                  <a:srgbClr val="000066"/>
                </a:solidFill>
              </a:endParaRPr>
            </a:p>
          </p:txBody>
        </p:sp>
        <p:sp>
          <p:nvSpPr>
            <p:cNvPr id="97" name="Obdélník 96"/>
            <p:cNvSpPr/>
            <p:nvPr/>
          </p:nvSpPr>
          <p:spPr bwMode="auto">
            <a:xfrm>
              <a:off x="5868144" y="1229411"/>
              <a:ext cx="1684288" cy="32403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r>
                <a:rPr kumimoji="0" lang="cs-CZ" sz="1100" b="1" i="0" u="none" strike="noStrike" cap="none" normalizeH="0" baseline="0" dirty="0" smtClean="0">
                  <a:ln>
                    <a:noFill/>
                  </a:ln>
                  <a:solidFill>
                    <a:srgbClr val="800000"/>
                  </a:solidFill>
                  <a:effectLst/>
                </a:rPr>
                <a:t>DQ151A</a:t>
              </a:r>
            </a:p>
          </p:txBody>
        </p:sp>
      </p:grpSp>
      <p:sp>
        <p:nvSpPr>
          <p:cNvPr id="98" name="Šipka doprava 97"/>
          <p:cNvSpPr/>
          <p:nvPr/>
        </p:nvSpPr>
        <p:spPr bwMode="auto">
          <a:xfrm>
            <a:off x="4001556" y="5750916"/>
            <a:ext cx="978408" cy="484632"/>
          </a:xfrm>
          <a:prstGeom prst="rightArrow">
            <a:avLst/>
          </a:prstGeom>
          <a:solidFill>
            <a:schemeClr val="bg1">
              <a:alpha val="50000"/>
            </a:schemeClr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9" name="Skupina 98"/>
          <p:cNvGrpSpPr/>
          <p:nvPr/>
        </p:nvGrpSpPr>
        <p:grpSpPr>
          <a:xfrm>
            <a:off x="2869339" y="4367165"/>
            <a:ext cx="1684288" cy="1002171"/>
            <a:chOff x="5868144" y="1229411"/>
            <a:chExt cx="1684288" cy="1080120"/>
          </a:xfrm>
        </p:grpSpPr>
        <p:sp>
          <p:nvSpPr>
            <p:cNvPr id="100" name="Vývojový diagram: dokument 99"/>
            <p:cNvSpPr/>
            <p:nvPr/>
          </p:nvSpPr>
          <p:spPr bwMode="auto">
            <a:xfrm>
              <a:off x="5868144" y="1229411"/>
              <a:ext cx="1684288" cy="1080120"/>
            </a:xfrm>
            <a:prstGeom prst="flowChartDocument">
              <a:avLst/>
            </a:prstGeom>
            <a:solidFill>
              <a:schemeClr val="bg1">
                <a:alpha val="50000"/>
              </a:schemeClr>
            </a:solidFill>
            <a:ln w="952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cs-CZ" sz="1200" b="1" dirty="0" smtClean="0">
                <a:solidFill>
                  <a:srgbClr val="000066"/>
                </a:solidFill>
              </a:endParaRPr>
            </a:p>
            <a:p>
              <a:endParaRPr lang="cs-CZ" sz="1200" b="1" dirty="0">
                <a:solidFill>
                  <a:srgbClr val="000066"/>
                </a:solidFill>
              </a:endParaRPr>
            </a:p>
            <a:p>
              <a:r>
                <a:rPr lang="cs-CZ" sz="1100" b="1" dirty="0" smtClean="0">
                  <a:solidFill>
                    <a:srgbClr val="000066"/>
                  </a:solidFill>
                </a:rPr>
                <a:t>Bankovní výpisy</a:t>
              </a:r>
              <a:endParaRPr lang="cs-CZ" sz="1100" b="1" dirty="0">
                <a:solidFill>
                  <a:srgbClr val="000066"/>
                </a:solidFill>
              </a:endParaRPr>
            </a:p>
          </p:txBody>
        </p:sp>
        <p:sp>
          <p:nvSpPr>
            <p:cNvPr id="101" name="Obdélník 100"/>
            <p:cNvSpPr/>
            <p:nvPr/>
          </p:nvSpPr>
          <p:spPr bwMode="auto">
            <a:xfrm>
              <a:off x="5868144" y="1229411"/>
              <a:ext cx="1684288" cy="32403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r>
                <a:rPr kumimoji="0" lang="cs-CZ" sz="1100" b="1" i="0" u="none" strike="noStrike" cap="none" normalizeH="0" baseline="0" dirty="0" smtClean="0">
                  <a:ln>
                    <a:noFill/>
                  </a:ln>
                  <a:solidFill>
                    <a:srgbClr val="800000"/>
                  </a:solidFill>
                  <a:effectLst/>
                </a:rPr>
                <a:t>DQ057A</a:t>
              </a:r>
            </a:p>
          </p:txBody>
        </p:sp>
      </p:grpSp>
      <p:grpSp>
        <p:nvGrpSpPr>
          <p:cNvPr id="102" name="Skupina 101"/>
          <p:cNvGrpSpPr/>
          <p:nvPr/>
        </p:nvGrpSpPr>
        <p:grpSpPr>
          <a:xfrm>
            <a:off x="8682709" y="5446171"/>
            <a:ext cx="1638179" cy="827223"/>
            <a:chOff x="5887834" y="1315983"/>
            <a:chExt cx="1638179" cy="991903"/>
          </a:xfrm>
        </p:grpSpPr>
        <p:sp>
          <p:nvSpPr>
            <p:cNvPr id="103" name="Plechovka 33"/>
            <p:cNvSpPr/>
            <p:nvPr/>
          </p:nvSpPr>
          <p:spPr bwMode="auto">
            <a:xfrm>
              <a:off x="5887834" y="1315983"/>
              <a:ext cx="1638179" cy="991903"/>
            </a:xfrm>
            <a:prstGeom prst="can">
              <a:avLst/>
            </a:prstGeom>
            <a:solidFill>
              <a:schemeClr val="bg1">
                <a:alpha val="50000"/>
              </a:schemeClr>
            </a:solidFill>
            <a:ln w="952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cs-CZ" sz="1100" b="1" dirty="0" smtClean="0">
                  <a:solidFill>
                    <a:srgbClr val="000066"/>
                  </a:solidFill>
                </a:rPr>
                <a:t>Evidence závazků</a:t>
              </a:r>
              <a:endParaRPr lang="cs-CZ" sz="1100" b="1" dirty="0">
                <a:solidFill>
                  <a:srgbClr val="000066"/>
                </a:solidFill>
              </a:endParaRPr>
            </a:p>
          </p:txBody>
        </p:sp>
        <p:sp>
          <p:nvSpPr>
            <p:cNvPr id="104" name="TextovéPole 103"/>
            <p:cNvSpPr txBox="1"/>
            <p:nvPr/>
          </p:nvSpPr>
          <p:spPr>
            <a:xfrm>
              <a:off x="6080824" y="1315983"/>
              <a:ext cx="1252197" cy="313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100" b="1" dirty="0" smtClean="0">
                  <a:solidFill>
                    <a:srgbClr val="800000"/>
                  </a:solidFill>
                </a:rPr>
                <a:t>DQ056A</a:t>
              </a:r>
              <a:endParaRPr lang="cs-CZ" sz="1100" b="1" dirty="0">
                <a:solidFill>
                  <a:srgbClr val="800000"/>
                </a:solidFill>
              </a:endParaRPr>
            </a:p>
          </p:txBody>
        </p:sp>
      </p:grpSp>
      <p:sp>
        <p:nvSpPr>
          <p:cNvPr id="105" name="Šipka doprava 104"/>
          <p:cNvSpPr/>
          <p:nvPr/>
        </p:nvSpPr>
        <p:spPr bwMode="auto">
          <a:xfrm>
            <a:off x="7567408" y="5677876"/>
            <a:ext cx="978408" cy="484632"/>
          </a:xfrm>
          <a:prstGeom prst="rightArrow">
            <a:avLst/>
          </a:prstGeom>
          <a:solidFill>
            <a:schemeClr val="bg1">
              <a:alpha val="50000"/>
            </a:schemeClr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6" name="Skupina 105"/>
          <p:cNvGrpSpPr/>
          <p:nvPr/>
        </p:nvGrpSpPr>
        <p:grpSpPr>
          <a:xfrm>
            <a:off x="7664687" y="4487331"/>
            <a:ext cx="1684288" cy="1002171"/>
            <a:chOff x="5868144" y="1229411"/>
            <a:chExt cx="1684288" cy="1080120"/>
          </a:xfrm>
        </p:grpSpPr>
        <p:sp>
          <p:nvSpPr>
            <p:cNvPr id="107" name="Vývojový diagram: dokument 106"/>
            <p:cNvSpPr/>
            <p:nvPr/>
          </p:nvSpPr>
          <p:spPr bwMode="auto">
            <a:xfrm>
              <a:off x="5868144" y="1229411"/>
              <a:ext cx="1684288" cy="1080120"/>
            </a:xfrm>
            <a:prstGeom prst="flowChartDocument">
              <a:avLst/>
            </a:prstGeom>
            <a:solidFill>
              <a:schemeClr val="bg1">
                <a:alpha val="50000"/>
              </a:schemeClr>
            </a:solidFill>
            <a:ln w="952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cs-CZ" sz="1200" b="1" dirty="0" smtClean="0">
                <a:solidFill>
                  <a:srgbClr val="000066"/>
                </a:solidFill>
              </a:endParaRPr>
            </a:p>
            <a:p>
              <a:endParaRPr lang="cs-CZ" sz="1200" b="1" dirty="0">
                <a:solidFill>
                  <a:srgbClr val="000066"/>
                </a:solidFill>
              </a:endParaRPr>
            </a:p>
            <a:p>
              <a:r>
                <a:rPr lang="cs-CZ" sz="1100" b="1" dirty="0" smtClean="0">
                  <a:solidFill>
                    <a:srgbClr val="000066"/>
                  </a:solidFill>
                </a:rPr>
                <a:t>Bankovní příkazy</a:t>
              </a:r>
              <a:endParaRPr lang="cs-CZ" sz="1100" b="1" dirty="0">
                <a:solidFill>
                  <a:srgbClr val="000066"/>
                </a:solidFill>
              </a:endParaRPr>
            </a:p>
          </p:txBody>
        </p:sp>
        <p:sp>
          <p:nvSpPr>
            <p:cNvPr id="108" name="Obdélník 107"/>
            <p:cNvSpPr/>
            <p:nvPr/>
          </p:nvSpPr>
          <p:spPr bwMode="auto">
            <a:xfrm>
              <a:off x="5868144" y="1229411"/>
              <a:ext cx="1684288" cy="32403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r>
                <a:rPr kumimoji="0" lang="cs-CZ" sz="1100" b="1" i="0" u="none" strike="noStrike" cap="none" normalizeH="0" baseline="0" dirty="0" smtClean="0">
                  <a:ln>
                    <a:noFill/>
                  </a:ln>
                  <a:solidFill>
                    <a:srgbClr val="800000"/>
                  </a:solidFill>
                  <a:effectLst/>
                </a:rPr>
                <a:t>DQ057A</a:t>
              </a:r>
            </a:p>
          </p:txBody>
        </p:sp>
      </p:grpSp>
      <p:sp>
        <p:nvSpPr>
          <p:cNvPr id="109" name="TextovéPole 108"/>
          <p:cNvSpPr txBox="1"/>
          <p:nvPr/>
        </p:nvSpPr>
        <p:spPr>
          <a:xfrm>
            <a:off x="10005407" y="1521633"/>
            <a:ext cx="45728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3600" dirty="0" smtClean="0">
                <a:solidFill>
                  <a:srgbClr val="002060"/>
                </a:solidFill>
                <a:sym typeface="Webdings" panose="05030102010509060703" pitchFamily="18" charset="2"/>
              </a:rPr>
              <a:t></a:t>
            </a:r>
            <a:endParaRPr lang="cs-CZ" sz="3600" dirty="0">
              <a:solidFill>
                <a:srgbClr val="002060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10004274" y="1556791"/>
            <a:ext cx="458417" cy="518840"/>
          </a:xfrm>
          <a:prstGeom prst="roundRect">
            <a:avLst/>
          </a:prstGeom>
          <a:noFill/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81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2"/>
          <a:srcRect l="-75" t="8663" r="66188" b="41451"/>
          <a:stretch/>
        </p:blipFill>
        <p:spPr>
          <a:xfrm>
            <a:off x="731497" y="2278565"/>
            <a:ext cx="4579819" cy="3792415"/>
          </a:xfrm>
          <a:prstGeom prst="rect">
            <a:avLst/>
          </a:prstGeom>
        </p:spPr>
      </p:pic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44450"/>
            <a:ext cx="10009112" cy="609600"/>
          </a:xfrm>
        </p:spPr>
        <p:txBody>
          <a:bodyPr/>
          <a:lstStyle/>
          <a:p>
            <a:r>
              <a:rPr lang="cs-CZ" dirty="0" smtClean="0"/>
              <a:t>3d. </a:t>
            </a:r>
            <a:r>
              <a:rPr lang="cs-CZ" dirty="0"/>
              <a:t>Přístup k MBI</a:t>
            </a:r>
            <a:r>
              <a:rPr lang="cs-CZ" dirty="0" smtClean="0"/>
              <a:t>:         Výběr </a:t>
            </a:r>
            <a:r>
              <a:rPr lang="cs-CZ" dirty="0"/>
              <a:t>s pomocí „full text“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7408" y="544520"/>
            <a:ext cx="10441160" cy="1228295"/>
          </a:xfrm>
          <a:noFill/>
          <a:ln/>
        </p:spPr>
        <p:txBody>
          <a:bodyPr/>
          <a:lstStyle/>
          <a:p>
            <a:pPr marL="0" lvl="1" indent="0" eaLnBrk="1" hangingPunct="1">
              <a:buNone/>
            </a:pPr>
            <a:r>
              <a:rPr lang="cs-CZ" sz="1600" b="1" dirty="0" smtClean="0"/>
              <a:t>Výběr objektů s využitím funkcí </a:t>
            </a:r>
            <a:r>
              <a:rPr lang="cs-CZ" sz="1600" b="1" i="1" dirty="0" smtClean="0">
                <a:solidFill>
                  <a:srgbClr val="800000"/>
                </a:solidFill>
              </a:rPr>
              <a:t>full text </a:t>
            </a:r>
            <a:r>
              <a:rPr lang="cs-CZ" sz="1600" b="1" dirty="0" smtClean="0"/>
              <a:t>se v MBI realizuje </a:t>
            </a:r>
            <a:r>
              <a:rPr lang="cs-CZ" sz="1600" b="1" dirty="0" smtClean="0">
                <a:solidFill>
                  <a:srgbClr val="800000"/>
                </a:solidFill>
              </a:rPr>
              <a:t>na 2 úrovních</a:t>
            </a:r>
            <a:r>
              <a:rPr lang="cs-CZ" sz="1600" b="1" dirty="0" smtClean="0"/>
              <a:t>: </a:t>
            </a:r>
          </a:p>
          <a:p>
            <a:pPr marL="355600" lvl="1" indent="-355600" eaLnBrk="1" hangingPunct="1">
              <a:buFont typeface="+mj-lt"/>
              <a:buAutoNum type="arabicPeriod"/>
            </a:pPr>
            <a:r>
              <a:rPr lang="cs-CZ" sz="1400" b="1" dirty="0" smtClean="0"/>
              <a:t>pokud je </a:t>
            </a:r>
            <a:r>
              <a:rPr lang="cs-CZ" sz="1400" b="1" dirty="0" smtClean="0">
                <a:solidFill>
                  <a:srgbClr val="800000"/>
                </a:solidFill>
              </a:rPr>
              <a:t>zvolen určitý objekt </a:t>
            </a:r>
            <a:r>
              <a:rPr lang="cs-CZ" sz="1400" b="1" dirty="0" smtClean="0"/>
              <a:t>(např. </a:t>
            </a:r>
            <a:r>
              <a:rPr lang="cs-CZ" sz="1400" b="1" i="1" dirty="0" smtClean="0"/>
              <a:t>Úloha</a:t>
            </a:r>
            <a:r>
              <a:rPr lang="cs-CZ" sz="1400" b="1" dirty="0" smtClean="0"/>
              <a:t>), pak lze v zobrazeném poli </a:t>
            </a:r>
            <a:r>
              <a:rPr lang="cs-CZ" sz="1400" b="1" dirty="0" smtClean="0">
                <a:solidFill>
                  <a:srgbClr val="800000"/>
                </a:solidFill>
              </a:rPr>
              <a:t>uvést požadovaný text</a:t>
            </a:r>
            <a:r>
              <a:rPr lang="cs-CZ" sz="1400" b="1" dirty="0" smtClean="0"/>
              <a:t>, např. SLA, nebo i kód úlohy (např. </a:t>
            </a:r>
            <a:r>
              <a:rPr lang="cs-CZ" sz="1400" b="1" i="1" dirty="0" smtClean="0"/>
              <a:t>U105A</a:t>
            </a:r>
            <a:r>
              <a:rPr lang="cs-CZ" sz="1400" b="1" dirty="0" smtClean="0"/>
              <a:t>) a MBI nabídne </a:t>
            </a:r>
            <a:r>
              <a:rPr lang="cs-CZ" sz="1400" b="1" dirty="0" smtClean="0">
                <a:solidFill>
                  <a:srgbClr val="800000"/>
                </a:solidFill>
              </a:rPr>
              <a:t>všechny výskyty objektu</a:t>
            </a:r>
            <a:r>
              <a:rPr lang="cs-CZ" sz="1400" b="1" dirty="0" smtClean="0"/>
              <a:t>, v tomto případě úlohy, které v názvu daný text obsahují,</a:t>
            </a:r>
          </a:p>
          <a:p>
            <a:pPr marL="355600" lvl="1" indent="-355600" eaLnBrk="1" hangingPunct="1">
              <a:buFont typeface="+mj-lt"/>
              <a:buAutoNum type="arabicPeriod"/>
            </a:pPr>
            <a:r>
              <a:rPr lang="cs-CZ" sz="1400" b="1" dirty="0" smtClean="0"/>
              <a:t>druhá možnost představuje klasický full text, kdy zadaný </a:t>
            </a:r>
            <a:r>
              <a:rPr lang="cs-CZ" sz="1400" b="1" dirty="0" smtClean="0">
                <a:solidFill>
                  <a:srgbClr val="800000"/>
                </a:solidFill>
              </a:rPr>
              <a:t>text v poli pro </a:t>
            </a:r>
            <a:r>
              <a:rPr lang="cs-CZ" sz="1400" b="1" i="1" dirty="0" smtClean="0">
                <a:solidFill>
                  <a:srgbClr val="800000"/>
                </a:solidFill>
              </a:rPr>
              <a:t>full text</a:t>
            </a:r>
            <a:r>
              <a:rPr lang="cs-CZ" sz="1400" b="1" dirty="0" smtClean="0">
                <a:solidFill>
                  <a:srgbClr val="800000"/>
                </a:solidFill>
              </a:rPr>
              <a:t> </a:t>
            </a:r>
            <a:r>
              <a:rPr lang="cs-CZ" sz="1400" b="1" dirty="0" smtClean="0"/>
              <a:t>MBI </a:t>
            </a:r>
            <a:r>
              <a:rPr lang="cs-CZ" sz="1400" b="1" dirty="0" smtClean="0">
                <a:solidFill>
                  <a:srgbClr val="800000"/>
                </a:solidFill>
              </a:rPr>
              <a:t>vyhledává ve všech objektech </a:t>
            </a:r>
            <a:r>
              <a:rPr lang="cs-CZ" sz="1400" b="1" dirty="0" smtClean="0"/>
              <a:t>MBI a nabízí je k dalšímu zobrazení </a:t>
            </a:r>
            <a:r>
              <a:rPr lang="cs-CZ" sz="1400" b="1" dirty="0"/>
              <a:t>(v daném případě </a:t>
            </a:r>
            <a:r>
              <a:rPr lang="cs-CZ" sz="1400" b="1" dirty="0" smtClean="0"/>
              <a:t>pro termín </a:t>
            </a:r>
            <a:r>
              <a:rPr lang="cs-CZ" sz="1400" b="1" i="1" dirty="0" smtClean="0"/>
              <a:t>náklady</a:t>
            </a:r>
            <a:r>
              <a:rPr lang="cs-CZ" sz="1400" b="1" dirty="0" smtClean="0"/>
              <a:t>). Ke spuštění je </a:t>
            </a:r>
            <a:r>
              <a:rPr lang="cs-CZ" sz="1400" b="1" dirty="0" smtClean="0">
                <a:solidFill>
                  <a:srgbClr val="800000"/>
                </a:solidFill>
              </a:rPr>
              <a:t>nutné použít ikonu lupy</a:t>
            </a:r>
          </a:p>
          <a:p>
            <a:pPr marL="0" lvl="1" indent="0" eaLnBrk="1" hangingPunct="1">
              <a:buNone/>
            </a:pPr>
            <a:endParaRPr lang="cs-CZ" sz="1600" b="1" dirty="0"/>
          </a:p>
          <a:p>
            <a:pPr marL="0" lvl="1" indent="0" eaLnBrk="1" hangingPunct="1">
              <a:buNone/>
            </a:pPr>
            <a:r>
              <a:rPr lang="cs-CZ" sz="1600" b="1" dirty="0"/>
              <a:t> </a:t>
            </a:r>
            <a:endParaRPr lang="cs-CZ" sz="1600" b="1" dirty="0">
              <a:solidFill>
                <a:srgbClr val="80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1358682" y="764704"/>
            <a:ext cx="529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ym typeface="Wingdings"/>
                <a:hlinkClick r:id="rId3" action="ppaction://hlinksldjump"/>
              </a:rPr>
              <a:t></a:t>
            </a:r>
            <a:r>
              <a:rPr lang="cs-CZ" sz="2000" b="1" dirty="0"/>
              <a:t> </a:t>
            </a:r>
            <a:endParaRPr lang="cs-CZ" sz="2000" dirty="0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1" r="74597" b="35298"/>
          <a:stretch/>
        </p:blipFill>
        <p:spPr bwMode="auto">
          <a:xfrm>
            <a:off x="8678122" y="2666060"/>
            <a:ext cx="3305175" cy="389980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" t="9878" r="75952" b="51920"/>
          <a:stretch/>
        </p:blipFill>
        <p:spPr bwMode="auto">
          <a:xfrm>
            <a:off x="5375920" y="1995338"/>
            <a:ext cx="3157691" cy="27946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 bwMode="auto">
          <a:xfrm>
            <a:off x="708542" y="1779314"/>
            <a:ext cx="432048" cy="432048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18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2" name="Obdélník 11"/>
          <p:cNvSpPr/>
          <p:nvPr/>
        </p:nvSpPr>
        <p:spPr bwMode="auto">
          <a:xfrm>
            <a:off x="5352728" y="1799101"/>
            <a:ext cx="432048" cy="432048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1800" b="1" dirty="0" smtClean="0">
                <a:solidFill>
                  <a:srgbClr val="800000"/>
                </a:solidFill>
              </a:rPr>
              <a:t>2</a:t>
            </a:r>
            <a:endParaRPr lang="cs-CZ" sz="1800" b="1" dirty="0">
              <a:solidFill>
                <a:srgbClr val="800000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731497" y="3645024"/>
            <a:ext cx="4499911" cy="1584176"/>
          </a:xfrm>
          <a:prstGeom prst="roundRect">
            <a:avLst/>
          </a:prstGeom>
          <a:noFill/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aoblený obdélník 13"/>
          <p:cNvSpPr/>
          <p:nvPr/>
        </p:nvSpPr>
        <p:spPr>
          <a:xfrm>
            <a:off x="5375920" y="2616308"/>
            <a:ext cx="2543472" cy="432048"/>
          </a:xfrm>
          <a:prstGeom prst="roundRect">
            <a:avLst/>
          </a:prstGeom>
          <a:noFill/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aoblený obdélník 14"/>
          <p:cNvSpPr/>
          <p:nvPr/>
        </p:nvSpPr>
        <p:spPr>
          <a:xfrm>
            <a:off x="8048600" y="2636912"/>
            <a:ext cx="485011" cy="432048"/>
          </a:xfrm>
          <a:prstGeom prst="roundRect">
            <a:avLst/>
          </a:prstGeom>
          <a:noFill/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77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/>
          <a:srcRect t="9211" b="20511"/>
          <a:stretch/>
        </p:blipFill>
        <p:spPr>
          <a:xfrm>
            <a:off x="655353" y="1667446"/>
            <a:ext cx="11345303" cy="4484914"/>
          </a:xfrm>
          <a:prstGeom prst="rect">
            <a:avLst/>
          </a:prstGeom>
        </p:spPr>
      </p:pic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44450"/>
            <a:ext cx="10009112" cy="609600"/>
          </a:xfrm>
        </p:spPr>
        <p:txBody>
          <a:bodyPr/>
          <a:lstStyle/>
          <a:p>
            <a:r>
              <a:rPr lang="cs-CZ" dirty="0" smtClean="0"/>
              <a:t>4a. </a:t>
            </a:r>
            <a:r>
              <a:rPr lang="cs-CZ" dirty="0"/>
              <a:t>Zobrazení dat </a:t>
            </a:r>
            <a:r>
              <a:rPr lang="cs-CZ" dirty="0" smtClean="0"/>
              <a:t>objektů:        Detailní </a:t>
            </a:r>
            <a:r>
              <a:rPr lang="cs-CZ" dirty="0"/>
              <a:t>data objektu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9416" y="548680"/>
            <a:ext cx="10225136" cy="1008112"/>
          </a:xfrm>
          <a:noFill/>
          <a:ln/>
        </p:spPr>
        <p:txBody>
          <a:bodyPr/>
          <a:lstStyle/>
          <a:p>
            <a:pPr marL="0" lvl="1" indent="0" eaLnBrk="1" hangingPunct="1">
              <a:buNone/>
            </a:pPr>
            <a:r>
              <a:rPr lang="cs-CZ" sz="1400" b="1" dirty="0">
                <a:solidFill>
                  <a:srgbClr val="800000"/>
                </a:solidFill>
              </a:rPr>
              <a:t>Zobrazení </a:t>
            </a:r>
            <a:r>
              <a:rPr lang="cs-CZ" sz="1400" b="1" dirty="0" smtClean="0">
                <a:solidFill>
                  <a:srgbClr val="800000"/>
                </a:solidFill>
              </a:rPr>
              <a:t>detailních informací </a:t>
            </a:r>
            <a:r>
              <a:rPr lang="cs-CZ" sz="1400" b="1" dirty="0" smtClean="0"/>
              <a:t>k objektu zahrnuje standardně:</a:t>
            </a:r>
            <a:endParaRPr lang="cs-CZ" sz="1400" b="1" dirty="0"/>
          </a:p>
          <a:p>
            <a:pPr marL="355600" lvl="1" indent="-355600" eaLnBrk="1" hangingPunct="1">
              <a:buFont typeface="+mj-lt"/>
              <a:buAutoNum type="arabicPeriod"/>
            </a:pPr>
            <a:r>
              <a:rPr lang="cs-CZ" sz="1400" b="1" dirty="0">
                <a:solidFill>
                  <a:srgbClr val="800000"/>
                </a:solidFill>
              </a:rPr>
              <a:t>přehled </a:t>
            </a:r>
            <a:r>
              <a:rPr lang="cs-CZ" sz="1400" b="1" dirty="0" smtClean="0">
                <a:solidFill>
                  <a:srgbClr val="800000"/>
                </a:solidFill>
              </a:rPr>
              <a:t>vazeb objektu </a:t>
            </a:r>
            <a:r>
              <a:rPr lang="cs-CZ" sz="1400" b="1" dirty="0" smtClean="0"/>
              <a:t>(v tomto případě úlohy ke všem ostatním objektům) – vazbám je věnována speciální část </a:t>
            </a:r>
            <a:r>
              <a:rPr lang="cs-CZ" sz="1400" b="1" i="1" dirty="0" smtClean="0"/>
              <a:t>Návodu</a:t>
            </a:r>
            <a:r>
              <a:rPr lang="cs-CZ" sz="1400" b="1" dirty="0" smtClean="0"/>
              <a:t>,</a:t>
            </a:r>
            <a:endParaRPr lang="cs-CZ" sz="1400" b="1" dirty="0"/>
          </a:p>
          <a:p>
            <a:pPr marL="355600" lvl="1" indent="-355600" eaLnBrk="1" hangingPunct="1">
              <a:buFont typeface="+mj-lt"/>
              <a:buAutoNum type="arabicPeriod"/>
            </a:pPr>
            <a:r>
              <a:rPr lang="cs-CZ" sz="1400" b="1" dirty="0" smtClean="0"/>
              <a:t>další </a:t>
            </a:r>
            <a:r>
              <a:rPr lang="cs-CZ" sz="1400" b="1" dirty="0" smtClean="0">
                <a:solidFill>
                  <a:srgbClr val="800000"/>
                </a:solidFill>
              </a:rPr>
              <a:t>detailní informace </a:t>
            </a:r>
            <a:r>
              <a:rPr lang="cs-CZ" sz="1400" b="1" dirty="0" smtClean="0"/>
              <a:t>odpovídající danému typu objektu</a:t>
            </a:r>
            <a:endParaRPr lang="cs-CZ" sz="1400" b="1" dirty="0"/>
          </a:p>
          <a:p>
            <a:pPr marL="355600" lvl="1" indent="-355600" eaLnBrk="1" hangingPunct="1"/>
            <a:endParaRPr lang="cs-CZ" sz="1600" b="1" dirty="0"/>
          </a:p>
          <a:p>
            <a:pPr marL="0" lvl="1" indent="0" eaLnBrk="1" hangingPunct="1">
              <a:buNone/>
            </a:pPr>
            <a:r>
              <a:rPr lang="cs-CZ" sz="1600" b="1" dirty="0"/>
              <a:t> </a:t>
            </a:r>
            <a:endParaRPr lang="cs-CZ" sz="1600" b="1" dirty="0">
              <a:solidFill>
                <a:srgbClr val="80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1358682" y="764704"/>
            <a:ext cx="529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ym typeface="Wingdings"/>
                <a:hlinkClick r:id="rId3" action="ppaction://hlinksldjump"/>
              </a:rPr>
              <a:t></a:t>
            </a:r>
            <a:r>
              <a:rPr lang="cs-CZ" sz="2000" b="1" dirty="0"/>
              <a:t> </a:t>
            </a:r>
            <a:endParaRPr lang="cs-CZ" sz="2000" dirty="0"/>
          </a:p>
        </p:txBody>
      </p:sp>
      <p:sp>
        <p:nvSpPr>
          <p:cNvPr id="9" name="Zaoblený obdélník 8"/>
          <p:cNvSpPr/>
          <p:nvPr/>
        </p:nvSpPr>
        <p:spPr>
          <a:xfrm>
            <a:off x="3553193" y="2780928"/>
            <a:ext cx="8231439" cy="864096"/>
          </a:xfrm>
          <a:prstGeom prst="roundRect">
            <a:avLst/>
          </a:prstGeom>
          <a:noFill/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11064552" y="602128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ym typeface="Wingdings"/>
              </a:rPr>
              <a:t>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90330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44450"/>
            <a:ext cx="10009112" cy="609600"/>
          </a:xfrm>
        </p:spPr>
        <p:txBody>
          <a:bodyPr/>
          <a:lstStyle/>
          <a:p>
            <a:r>
              <a:rPr lang="cs-CZ" dirty="0" smtClean="0"/>
              <a:t>4a. </a:t>
            </a:r>
            <a:r>
              <a:rPr lang="cs-CZ" dirty="0"/>
              <a:t>Zobrazení dat </a:t>
            </a:r>
            <a:r>
              <a:rPr lang="cs-CZ" dirty="0" smtClean="0"/>
              <a:t>objektů:        Detailní </a:t>
            </a:r>
            <a:r>
              <a:rPr lang="cs-CZ" dirty="0"/>
              <a:t>data </a:t>
            </a:r>
            <a:r>
              <a:rPr lang="cs-CZ" dirty="0" smtClean="0"/>
              <a:t>objektu (</a:t>
            </a:r>
            <a:r>
              <a:rPr lang="cs-CZ" i="1" dirty="0" smtClean="0"/>
              <a:t>Úloha – Klíčové aktivity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9416" y="548680"/>
            <a:ext cx="10225136" cy="616134"/>
          </a:xfrm>
          <a:noFill/>
          <a:ln/>
        </p:spPr>
        <p:txBody>
          <a:bodyPr/>
          <a:lstStyle/>
          <a:p>
            <a:pPr marL="0" lvl="1" indent="0" eaLnBrk="1" hangingPunct="1">
              <a:buNone/>
            </a:pPr>
            <a:r>
              <a:rPr lang="cs-CZ" sz="1400" b="1" dirty="0" smtClean="0">
                <a:solidFill>
                  <a:srgbClr val="990000"/>
                </a:solidFill>
              </a:rPr>
              <a:t>Objekt úloha </a:t>
            </a:r>
            <a:r>
              <a:rPr lang="cs-CZ" sz="1400" b="1" dirty="0" smtClean="0"/>
              <a:t>má oproti ostatním objektům specifickou část, a to </a:t>
            </a:r>
            <a:r>
              <a:rPr lang="cs-CZ" sz="1400" b="1" i="1" dirty="0" smtClean="0">
                <a:solidFill>
                  <a:srgbClr val="990000"/>
                </a:solidFill>
              </a:rPr>
              <a:t>Klíčové aktivity úlohy </a:t>
            </a:r>
            <a:r>
              <a:rPr lang="cs-CZ" sz="1400" b="1" dirty="0" smtClean="0"/>
              <a:t>(dolní část obrázku):</a:t>
            </a:r>
          </a:p>
          <a:p>
            <a:pPr marL="342900" lvl="1" indent="-342900" eaLnBrk="1" hangingPunct="1">
              <a:buFont typeface="+mj-lt"/>
              <a:buAutoNum type="arabicPeriod"/>
            </a:pPr>
            <a:r>
              <a:rPr lang="cs-CZ" sz="1400" b="1" dirty="0" smtClean="0"/>
              <a:t>MBI nabízí jejich </a:t>
            </a:r>
            <a:r>
              <a:rPr lang="cs-CZ" sz="1400" b="1" dirty="0" smtClean="0">
                <a:solidFill>
                  <a:srgbClr val="990000"/>
                </a:solidFill>
              </a:rPr>
              <a:t>přehled</a:t>
            </a:r>
            <a:r>
              <a:rPr lang="cs-CZ" sz="1400" b="1" dirty="0" smtClean="0"/>
              <a:t>, v případě požadavku na </a:t>
            </a:r>
            <a:r>
              <a:rPr lang="cs-CZ" sz="1400" b="1" dirty="0" smtClean="0">
                <a:solidFill>
                  <a:srgbClr val="990000"/>
                </a:solidFill>
              </a:rPr>
              <a:t>zobrazení detailního popisu aktivity  </a:t>
            </a:r>
            <a:r>
              <a:rPr lang="cs-CZ" sz="1400" b="1" dirty="0" smtClean="0"/>
              <a:t>je třeba použít zaškrtávací buton</a:t>
            </a:r>
            <a:endParaRPr lang="cs-CZ" sz="1600" b="1" dirty="0">
              <a:solidFill>
                <a:srgbClr val="80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1358682" y="764704"/>
            <a:ext cx="529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ym typeface="Wingdings"/>
                <a:hlinkClick r:id="rId2" action="ppaction://hlinksldjump"/>
              </a:rPr>
              <a:t></a:t>
            </a:r>
            <a:r>
              <a:rPr lang="cs-CZ" sz="2000" b="1" dirty="0"/>
              <a:t> </a:t>
            </a:r>
            <a:endParaRPr lang="cs-CZ" sz="20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6" b="7084"/>
          <a:stretch/>
        </p:blipFill>
        <p:spPr bwMode="auto">
          <a:xfrm>
            <a:off x="623391" y="3291317"/>
            <a:ext cx="11534303" cy="356668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Zaoblený obdélník 12"/>
          <p:cNvSpPr/>
          <p:nvPr/>
        </p:nvSpPr>
        <p:spPr>
          <a:xfrm>
            <a:off x="3719736" y="3861048"/>
            <a:ext cx="500443" cy="360040"/>
          </a:xfrm>
          <a:prstGeom prst="roundRect">
            <a:avLst/>
          </a:prstGeom>
          <a:noFill/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11064552" y="602128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ym typeface="Wingdings"/>
              </a:rPr>
              <a:t></a:t>
            </a:r>
            <a:endParaRPr lang="cs-CZ" sz="3200" b="1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/>
          <a:srcRect t="9214" b="59116"/>
          <a:stretch/>
        </p:blipFill>
        <p:spPr>
          <a:xfrm>
            <a:off x="641377" y="1272243"/>
            <a:ext cx="11498329" cy="191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1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44450"/>
            <a:ext cx="10009112" cy="609600"/>
          </a:xfrm>
        </p:spPr>
        <p:txBody>
          <a:bodyPr/>
          <a:lstStyle/>
          <a:p>
            <a:r>
              <a:rPr lang="cs-CZ" dirty="0" smtClean="0"/>
              <a:t>4a. </a:t>
            </a:r>
            <a:r>
              <a:rPr lang="cs-CZ" dirty="0"/>
              <a:t>Zobrazení dat </a:t>
            </a:r>
            <a:r>
              <a:rPr lang="cs-CZ" dirty="0" smtClean="0"/>
              <a:t>objektů:       Detailní </a:t>
            </a:r>
            <a:r>
              <a:rPr lang="cs-CZ" dirty="0"/>
              <a:t>data objektu </a:t>
            </a:r>
            <a:r>
              <a:rPr lang="cs-CZ" dirty="0" smtClean="0"/>
              <a:t>(</a:t>
            </a:r>
            <a:r>
              <a:rPr lang="cs-CZ" i="1" dirty="0" smtClean="0"/>
              <a:t>Aplikace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1358682" y="764704"/>
            <a:ext cx="529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ym typeface="Wingdings"/>
                <a:hlinkClick r:id="rId2" action="ppaction://hlinksldjump"/>
              </a:rPr>
              <a:t></a:t>
            </a:r>
            <a:r>
              <a:rPr lang="cs-CZ" sz="2000" b="1" dirty="0"/>
              <a:t> </a:t>
            </a:r>
            <a:endParaRPr lang="cs-CZ" sz="2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67408" y="476672"/>
            <a:ext cx="10441160" cy="1028572"/>
          </a:xfrm>
          <a:prstGeom prst="rect">
            <a:avLst/>
          </a:prstGeom>
          <a:noFill/>
          <a:ln/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68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rgbClr val="000066"/>
                </a:solidFill>
                <a:latin typeface="+mn-lt"/>
              </a:defRPr>
            </a:lvl2pPr>
            <a:lvl3pPr marL="1187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00066"/>
                </a:solidFill>
                <a:latin typeface="+mn-lt"/>
              </a:defRPr>
            </a:lvl3pPr>
            <a:lvl4pPr marL="1606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pPr marL="0" lvl="1" indent="0" eaLnBrk="1" hangingPunct="1">
              <a:buNone/>
            </a:pPr>
            <a:r>
              <a:rPr lang="cs-CZ" sz="1400" b="1" dirty="0" smtClean="0"/>
              <a:t>Objekt </a:t>
            </a:r>
            <a:r>
              <a:rPr lang="cs-CZ" sz="1400" b="1" dirty="0" smtClean="0">
                <a:solidFill>
                  <a:srgbClr val="800000"/>
                </a:solidFill>
              </a:rPr>
              <a:t>Aplikace </a:t>
            </a:r>
            <a:r>
              <a:rPr lang="cs-CZ" sz="1400" b="1" dirty="0" smtClean="0"/>
              <a:t>má v MBI dvojí význam – nabízí jednak analytické a plánovací aplikace na bázi business </a:t>
            </a:r>
            <a:r>
              <a:rPr lang="cs-CZ" sz="1400" b="1" dirty="0" err="1" smtClean="0"/>
              <a:t>intelligence</a:t>
            </a:r>
            <a:r>
              <a:rPr lang="cs-CZ" sz="1400" b="1" dirty="0" smtClean="0"/>
              <a:t> jako demo řešení ke stažení, jednak typy aplikací pro dokumentaci možností IT v řízení podniků a institucí:</a:t>
            </a:r>
          </a:p>
          <a:p>
            <a:pPr marL="355600" lvl="1" indent="-355600" eaLnBrk="1" hangingPunct="1">
              <a:buFont typeface="+mj-lt"/>
              <a:buAutoNum type="arabicPeriod"/>
            </a:pPr>
            <a:r>
              <a:rPr lang="cs-CZ" sz="1400" b="1" dirty="0"/>
              <a:t>v obou případech </a:t>
            </a:r>
            <a:r>
              <a:rPr lang="cs-CZ" sz="1400" b="1" dirty="0" smtClean="0"/>
              <a:t>je definována základní </a:t>
            </a:r>
            <a:r>
              <a:rPr lang="cs-CZ" sz="1400" b="1" dirty="0" smtClean="0">
                <a:solidFill>
                  <a:srgbClr val="800000"/>
                </a:solidFill>
              </a:rPr>
              <a:t>funkcionalita aplikací</a:t>
            </a:r>
            <a:r>
              <a:rPr lang="cs-CZ" sz="1400" b="1" dirty="0" smtClean="0"/>
              <a:t>,</a:t>
            </a:r>
            <a:endParaRPr lang="cs-CZ" sz="1400" b="1" dirty="0"/>
          </a:p>
          <a:p>
            <a:pPr marL="355600" lvl="1" indent="-355600" eaLnBrk="1" hangingPunct="1">
              <a:buFont typeface="+mj-lt"/>
              <a:buAutoNum type="arabicPeriod"/>
            </a:pPr>
            <a:r>
              <a:rPr lang="cs-CZ" sz="1400" b="1" dirty="0" smtClean="0">
                <a:solidFill>
                  <a:srgbClr val="800000"/>
                </a:solidFill>
              </a:rPr>
              <a:t>u analytických aplikací </a:t>
            </a:r>
            <a:r>
              <a:rPr lang="cs-CZ" sz="1400" b="1" dirty="0">
                <a:solidFill>
                  <a:srgbClr val="800000"/>
                </a:solidFill>
              </a:rPr>
              <a:t>(BI) </a:t>
            </a:r>
            <a:r>
              <a:rPr lang="cs-CZ" sz="1400" b="1" dirty="0"/>
              <a:t>– pro dokumentaci analytických funkcí </a:t>
            </a:r>
            <a:r>
              <a:rPr lang="cs-CZ" sz="1400" b="1" dirty="0" smtClean="0"/>
              <a:t>řízení jsou uvedeny i příklady jednotlivých funkcí</a:t>
            </a:r>
            <a:endParaRPr lang="cs-CZ" sz="1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1100886" y="6165304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ym typeface="Wingdings"/>
              </a:rPr>
              <a:t></a:t>
            </a:r>
            <a:endParaRPr lang="cs-CZ" sz="3200" b="1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6" t="16852" r="154" b="67541"/>
          <a:stretch/>
        </p:blipFill>
        <p:spPr bwMode="auto">
          <a:xfrm>
            <a:off x="791963" y="1505244"/>
            <a:ext cx="11148302" cy="118925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5" t="38958" b="26042"/>
          <a:stretch/>
        </p:blipFill>
        <p:spPr bwMode="auto">
          <a:xfrm>
            <a:off x="862294" y="3017021"/>
            <a:ext cx="1000887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8" t="16834" r="17354" b="15625"/>
          <a:stretch/>
        </p:blipFill>
        <p:spPr bwMode="auto">
          <a:xfrm>
            <a:off x="4655840" y="2373964"/>
            <a:ext cx="7339476" cy="4344036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Zaoblený obdélník 8"/>
          <p:cNvSpPr/>
          <p:nvPr/>
        </p:nvSpPr>
        <p:spPr>
          <a:xfrm>
            <a:off x="877176" y="3017021"/>
            <a:ext cx="3778664" cy="2560320"/>
          </a:xfrm>
          <a:prstGeom prst="roundRect">
            <a:avLst/>
          </a:prstGeom>
          <a:noFill/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/>
          <p:nvPr/>
        </p:nvCxnSpPr>
        <p:spPr bwMode="auto">
          <a:xfrm>
            <a:off x="486736" y="4149080"/>
            <a:ext cx="780880" cy="0"/>
          </a:xfrm>
          <a:prstGeom prst="straightConnector1">
            <a:avLst/>
          </a:prstGeom>
          <a:solidFill>
            <a:schemeClr val="folHlink">
              <a:alpha val="50000"/>
            </a:schemeClr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7392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/>
          <a:srcRect t="9211" b="20511"/>
          <a:stretch/>
        </p:blipFill>
        <p:spPr>
          <a:xfrm>
            <a:off x="670586" y="2156016"/>
            <a:ext cx="11345303" cy="4484914"/>
          </a:xfrm>
          <a:prstGeom prst="rect">
            <a:avLst/>
          </a:prstGeom>
        </p:spPr>
      </p:pic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44450"/>
            <a:ext cx="10009112" cy="609600"/>
          </a:xfrm>
        </p:spPr>
        <p:txBody>
          <a:bodyPr/>
          <a:lstStyle/>
          <a:p>
            <a:r>
              <a:rPr lang="cs-CZ" dirty="0" smtClean="0"/>
              <a:t>4b. </a:t>
            </a:r>
            <a:r>
              <a:rPr lang="cs-CZ" dirty="0"/>
              <a:t>Zobrazení dat </a:t>
            </a:r>
            <a:r>
              <a:rPr lang="cs-CZ" dirty="0" smtClean="0"/>
              <a:t>objektů:       Ke </a:t>
            </a:r>
            <a:r>
              <a:rPr lang="cs-CZ" dirty="0"/>
              <a:t>stažení</a:t>
            </a:r>
          </a:p>
        </p:txBody>
      </p:sp>
      <p:sp>
        <p:nvSpPr>
          <p:cNvPr id="7" name="Obdélník 6"/>
          <p:cNvSpPr/>
          <p:nvPr/>
        </p:nvSpPr>
        <p:spPr>
          <a:xfrm>
            <a:off x="11358682" y="764704"/>
            <a:ext cx="529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ym typeface="Wingdings"/>
                <a:hlinkClick r:id="rId3" action="ppaction://hlinksldjump"/>
              </a:rPr>
              <a:t></a:t>
            </a:r>
            <a:r>
              <a:rPr lang="cs-CZ" sz="2000" b="1" dirty="0"/>
              <a:t> </a:t>
            </a:r>
            <a:endParaRPr lang="cs-CZ" sz="2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35907" y="573339"/>
            <a:ext cx="10472661" cy="1472023"/>
          </a:xfrm>
          <a:prstGeom prst="rect">
            <a:avLst/>
          </a:prstGeom>
          <a:noFill/>
          <a:ln/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68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rgbClr val="000066"/>
                </a:solidFill>
                <a:latin typeface="+mn-lt"/>
              </a:defRPr>
            </a:lvl2pPr>
            <a:lvl3pPr marL="1187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00066"/>
                </a:solidFill>
                <a:latin typeface="+mn-lt"/>
              </a:defRPr>
            </a:lvl3pPr>
            <a:lvl4pPr marL="1606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pPr marL="0" lvl="1" indent="0" eaLnBrk="1" hangingPunct="1">
              <a:buNone/>
            </a:pPr>
            <a:r>
              <a:rPr lang="cs-CZ" sz="1400" b="1" kern="0" dirty="0" smtClean="0"/>
              <a:t>Kromě informací na stránkách portálu nabízí MBI i </a:t>
            </a:r>
            <a:r>
              <a:rPr lang="cs-CZ" sz="1400" b="1" kern="0" dirty="0" smtClean="0">
                <a:solidFill>
                  <a:srgbClr val="990000"/>
                </a:solidFill>
              </a:rPr>
              <a:t>řadu podkladů uživateli ke stažení </a:t>
            </a:r>
            <a:r>
              <a:rPr lang="cs-CZ" sz="1400" b="1" kern="0" dirty="0" smtClean="0"/>
              <a:t>k jejich dalšímu využití, zejména:</a:t>
            </a:r>
            <a:endParaRPr lang="cs-CZ" sz="1400" b="1" kern="0" dirty="0"/>
          </a:p>
          <a:p>
            <a:pPr marL="355600" lvl="1" indent="-355600" eaLnBrk="1" hangingPunct="1">
              <a:buFont typeface="+mj-lt"/>
              <a:buAutoNum type="arabicPeriod"/>
            </a:pPr>
            <a:r>
              <a:rPr lang="cs-CZ" sz="1400" b="1" kern="0" dirty="0">
                <a:solidFill>
                  <a:srgbClr val="990000"/>
                </a:solidFill>
              </a:rPr>
              <a:t>proto</a:t>
            </a:r>
            <a:r>
              <a:rPr lang="cs-CZ" sz="1400" b="1" kern="0" dirty="0" smtClean="0">
                <a:solidFill>
                  <a:srgbClr val="990000"/>
                </a:solidFill>
              </a:rPr>
              <a:t>k</a:t>
            </a:r>
            <a:r>
              <a:rPr lang="cs-CZ" sz="1400" b="1" kern="0" dirty="0" smtClean="0">
                <a:solidFill>
                  <a:srgbClr val="800000"/>
                </a:solidFill>
              </a:rPr>
              <a:t>ol</a:t>
            </a:r>
            <a:r>
              <a:rPr lang="cs-CZ" sz="1400" b="1" kern="0" dirty="0" smtClean="0"/>
              <a:t> </a:t>
            </a:r>
            <a:r>
              <a:rPr lang="cs-CZ" sz="1400" b="1" kern="0" dirty="0" smtClean="0">
                <a:solidFill>
                  <a:srgbClr val="990000"/>
                </a:solidFill>
              </a:rPr>
              <a:t>objektu </a:t>
            </a:r>
            <a:r>
              <a:rPr lang="cs-CZ" sz="1400" b="1" kern="0" dirty="0" smtClean="0"/>
              <a:t>– výstup všech informací o daném objektu do textu ve Wordu, v daném případě protokol úlohy </a:t>
            </a:r>
            <a:r>
              <a:rPr lang="cs-CZ" sz="1400" b="1" i="1" kern="0" dirty="0" smtClean="0"/>
              <a:t>Komplexní hodnocení poskytovaných služeb</a:t>
            </a:r>
            <a:r>
              <a:rPr lang="cs-CZ" sz="1400" b="1" kern="0" dirty="0" smtClean="0"/>
              <a:t>. Protokol obsahuje kromě základních informací  i detailní informace o vazbách k ostatním objektům</a:t>
            </a:r>
          </a:p>
          <a:p>
            <a:pPr marL="355600" lvl="1" indent="-355600" eaLnBrk="1" hangingPunct="1">
              <a:buFont typeface="+mj-lt"/>
              <a:buAutoNum type="arabicPeriod"/>
            </a:pPr>
            <a:r>
              <a:rPr lang="cs-CZ" sz="1400" b="1" kern="0" dirty="0" smtClean="0">
                <a:solidFill>
                  <a:srgbClr val="800000"/>
                </a:solidFill>
              </a:rPr>
              <a:t>balíček ke stažení </a:t>
            </a:r>
            <a:r>
              <a:rPr lang="cs-CZ" sz="1400" b="1" kern="0" dirty="0" smtClean="0"/>
              <a:t>– může obsahovat připojené textové soubory, presentace, vzory, demo aplikace – viz dále. Aktuální obsah balíčku je uveden ve speciálním poli</a:t>
            </a:r>
            <a:endParaRPr lang="cs-CZ" sz="1400" b="1" kern="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1458859" y="617368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ym typeface="Wingdings"/>
              </a:rPr>
              <a:t></a:t>
            </a:r>
            <a:endParaRPr lang="cs-CZ" sz="3200" b="1" dirty="0"/>
          </a:p>
        </p:txBody>
      </p:sp>
      <p:cxnSp>
        <p:nvCxnSpPr>
          <p:cNvPr id="14" name="Přímá spojnice se šipkou 13"/>
          <p:cNvCxnSpPr/>
          <p:nvPr/>
        </p:nvCxnSpPr>
        <p:spPr bwMode="auto">
          <a:xfrm>
            <a:off x="3791744" y="1862555"/>
            <a:ext cx="584266" cy="711696"/>
          </a:xfrm>
          <a:prstGeom prst="straightConnector1">
            <a:avLst/>
          </a:prstGeom>
          <a:solidFill>
            <a:schemeClr val="folHlink">
              <a:alpha val="50000"/>
            </a:schemeClr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Přímá spojnice se šipkou 17"/>
          <p:cNvCxnSpPr/>
          <p:nvPr/>
        </p:nvCxnSpPr>
        <p:spPr bwMode="auto">
          <a:xfrm flipH="1">
            <a:off x="4655840" y="1864628"/>
            <a:ext cx="720080" cy="711696"/>
          </a:xfrm>
          <a:prstGeom prst="straightConnector1">
            <a:avLst/>
          </a:prstGeom>
          <a:solidFill>
            <a:schemeClr val="folHlink">
              <a:alpha val="50000"/>
            </a:schemeClr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Zaoblený obdélník 22"/>
          <p:cNvSpPr/>
          <p:nvPr/>
        </p:nvSpPr>
        <p:spPr>
          <a:xfrm>
            <a:off x="3480406" y="5085184"/>
            <a:ext cx="8389072" cy="1380891"/>
          </a:xfrm>
          <a:prstGeom prst="roundRect">
            <a:avLst/>
          </a:prstGeom>
          <a:noFill/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283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/>
          <a:srcRect t="10178" r="37641" b="32079"/>
          <a:stretch/>
        </p:blipFill>
        <p:spPr>
          <a:xfrm>
            <a:off x="735907" y="2211630"/>
            <a:ext cx="7592341" cy="3960642"/>
          </a:xfrm>
          <a:prstGeom prst="rect">
            <a:avLst/>
          </a:prstGeom>
        </p:spPr>
      </p:pic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44450"/>
            <a:ext cx="10009112" cy="609600"/>
          </a:xfrm>
        </p:spPr>
        <p:txBody>
          <a:bodyPr/>
          <a:lstStyle/>
          <a:p>
            <a:r>
              <a:rPr lang="cs-CZ" dirty="0" smtClean="0"/>
              <a:t>4b. </a:t>
            </a:r>
            <a:r>
              <a:rPr lang="cs-CZ" dirty="0"/>
              <a:t>Zobrazení dat </a:t>
            </a:r>
            <a:r>
              <a:rPr lang="cs-CZ" dirty="0" smtClean="0"/>
              <a:t>objektů:       Ke </a:t>
            </a:r>
            <a:r>
              <a:rPr lang="cs-CZ" dirty="0"/>
              <a:t>stažení</a:t>
            </a:r>
          </a:p>
        </p:txBody>
      </p:sp>
      <p:sp>
        <p:nvSpPr>
          <p:cNvPr id="7" name="Obdélník 6"/>
          <p:cNvSpPr/>
          <p:nvPr/>
        </p:nvSpPr>
        <p:spPr>
          <a:xfrm>
            <a:off x="11358682" y="764704"/>
            <a:ext cx="529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ym typeface="Wingdings"/>
                <a:hlinkClick r:id="rId3" action="ppaction://hlinksldjump"/>
              </a:rPr>
              <a:t></a:t>
            </a:r>
            <a:r>
              <a:rPr lang="cs-CZ" sz="2000" b="1" dirty="0"/>
              <a:t> </a:t>
            </a:r>
            <a:endParaRPr lang="cs-CZ" sz="2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35907" y="573339"/>
            <a:ext cx="10472661" cy="1472023"/>
          </a:xfrm>
          <a:prstGeom prst="rect">
            <a:avLst/>
          </a:prstGeom>
          <a:noFill/>
          <a:ln/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68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rgbClr val="000066"/>
                </a:solidFill>
                <a:latin typeface="+mn-lt"/>
              </a:defRPr>
            </a:lvl2pPr>
            <a:lvl3pPr marL="1187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00066"/>
                </a:solidFill>
                <a:latin typeface="+mn-lt"/>
              </a:defRPr>
            </a:lvl3pPr>
            <a:lvl4pPr marL="1606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pPr marL="0" lvl="1" indent="0" eaLnBrk="1" hangingPunct="1">
              <a:buNone/>
            </a:pPr>
            <a:r>
              <a:rPr lang="cs-CZ" sz="1400" b="1" kern="0" dirty="0" smtClean="0"/>
              <a:t>Dalším objekty ke stažení jsou dokumenty </a:t>
            </a:r>
            <a:r>
              <a:rPr lang="cs-CZ" sz="1400" b="1" kern="0" dirty="0" smtClean="0">
                <a:solidFill>
                  <a:srgbClr val="990000"/>
                </a:solidFill>
              </a:rPr>
              <a:t>v běžné textové struktuře </a:t>
            </a:r>
            <a:r>
              <a:rPr lang="cs-CZ" sz="1400" b="1" kern="0" dirty="0" smtClean="0"/>
              <a:t>ve formátu PDF ke skupinám a podskupinám objektů:</a:t>
            </a:r>
            <a:endParaRPr lang="cs-CZ" sz="1400" b="1" kern="0" dirty="0"/>
          </a:p>
          <a:p>
            <a:pPr marL="355600" lvl="1" indent="-355600" eaLnBrk="1" hangingPunct="1">
              <a:buFont typeface="+mj-lt"/>
              <a:buAutoNum type="arabicPeriod"/>
            </a:pPr>
            <a:r>
              <a:rPr lang="cs-CZ" sz="1400" b="1" kern="0" dirty="0"/>
              <a:t>např. veškeré informace k doméně strategického řízení </a:t>
            </a:r>
            <a:r>
              <a:rPr lang="cs-CZ" sz="1400" b="1" kern="0" dirty="0" smtClean="0"/>
              <a:t>IT,</a:t>
            </a:r>
          </a:p>
          <a:p>
            <a:pPr marL="355600" lvl="1" indent="-355600" eaLnBrk="1" hangingPunct="1">
              <a:buFont typeface="+mj-lt"/>
              <a:buAutoNum type="arabicPeriod"/>
            </a:pPr>
            <a:r>
              <a:rPr lang="cs-CZ" sz="1400" b="1" kern="0" dirty="0"/>
              <a:t>ještě </a:t>
            </a:r>
            <a:r>
              <a:rPr lang="cs-CZ" sz="1400" b="1" kern="0" dirty="0" smtClean="0"/>
              <a:t>před stažením je možné si text prohlédnout na obrazovce </a:t>
            </a:r>
            <a:endParaRPr lang="cs-CZ" sz="1400" b="1" kern="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1458859" y="617368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ym typeface="Wingdings"/>
              </a:rPr>
              <a:t></a:t>
            </a:r>
            <a:endParaRPr lang="cs-CZ" sz="3200" b="1" dirty="0"/>
          </a:p>
        </p:txBody>
      </p:sp>
      <p:cxnSp>
        <p:nvCxnSpPr>
          <p:cNvPr id="14" name="Přímá spojnice se šipkou 13"/>
          <p:cNvCxnSpPr/>
          <p:nvPr/>
        </p:nvCxnSpPr>
        <p:spPr bwMode="auto">
          <a:xfrm>
            <a:off x="4124228" y="1902879"/>
            <a:ext cx="584266" cy="711696"/>
          </a:xfrm>
          <a:prstGeom prst="straightConnector1">
            <a:avLst/>
          </a:prstGeom>
          <a:solidFill>
            <a:schemeClr val="folHlink">
              <a:alpha val="50000"/>
            </a:schemeClr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Přímá spojnice se šipkou 17"/>
          <p:cNvCxnSpPr/>
          <p:nvPr/>
        </p:nvCxnSpPr>
        <p:spPr bwMode="auto">
          <a:xfrm flipH="1">
            <a:off x="5159896" y="1979702"/>
            <a:ext cx="720080" cy="711696"/>
          </a:xfrm>
          <a:prstGeom prst="straightConnector1">
            <a:avLst/>
          </a:prstGeom>
          <a:solidFill>
            <a:schemeClr val="folHlink">
              <a:alpha val="50000"/>
            </a:schemeClr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1" r="21644" b="25793"/>
          <a:stretch/>
        </p:blipFill>
        <p:spPr bwMode="auto">
          <a:xfrm>
            <a:off x="5519936" y="2211629"/>
            <a:ext cx="6368058" cy="454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44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44450"/>
            <a:ext cx="8280920" cy="609600"/>
          </a:xfrm>
        </p:spPr>
        <p:txBody>
          <a:bodyPr/>
          <a:lstStyle/>
          <a:p>
            <a:r>
              <a:rPr lang="cs-CZ" smtClean="0"/>
              <a:t>1. Smysl a účel MBI</a:t>
            </a: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7408" y="764705"/>
            <a:ext cx="10297144" cy="5544616"/>
          </a:xfrm>
          <a:noFill/>
          <a:ln/>
        </p:spPr>
        <p:txBody>
          <a:bodyPr/>
          <a:lstStyle/>
          <a:p>
            <a:r>
              <a:rPr lang="cs-CZ" b="1" dirty="0" smtClean="0">
                <a:solidFill>
                  <a:srgbClr val="800000"/>
                </a:solidFill>
              </a:rPr>
              <a:t>MBI je informační portál zaměřený na řízení podniků a řízení IT, realizovaný v kooperaci specialistů z praxe a VŠ </a:t>
            </a:r>
            <a:r>
              <a:rPr lang="cs-CZ" b="1" i="1" dirty="0" smtClean="0">
                <a:solidFill>
                  <a:srgbClr val="800000"/>
                </a:solidFill>
              </a:rPr>
              <a:t>(VŠE – KIT, ČVUT – KSI)</a:t>
            </a:r>
            <a:r>
              <a:rPr lang="cs-CZ" b="1" dirty="0" smtClean="0">
                <a:solidFill>
                  <a:srgbClr val="800000"/>
                </a:solidFill>
              </a:rPr>
              <a:t> s tím, že:</a:t>
            </a:r>
          </a:p>
          <a:p>
            <a:endParaRPr lang="cs-CZ" b="1" dirty="0" smtClean="0">
              <a:solidFill>
                <a:srgbClr val="800000"/>
              </a:solidFill>
            </a:endParaRPr>
          </a:p>
          <a:p>
            <a:pPr marL="1225550" lvl="1" indent="-457200" eaLnBrk="1" hangingPunct="1">
              <a:buFont typeface="Wingdings" pitchFamily="2" charset="2"/>
              <a:buChar char="§"/>
            </a:pPr>
            <a:r>
              <a:rPr lang="cs-CZ" sz="1800" b="1" dirty="0" smtClean="0"/>
              <a:t>má vyjádřit podstatné </a:t>
            </a:r>
            <a:r>
              <a:rPr lang="cs-CZ" sz="1800" b="1" dirty="0" smtClean="0">
                <a:solidFill>
                  <a:srgbClr val="800000"/>
                </a:solidFill>
              </a:rPr>
              <a:t>principy řízení </a:t>
            </a:r>
            <a:r>
              <a:rPr lang="cs-CZ" sz="1800" b="1" dirty="0"/>
              <a:t>podniků a</a:t>
            </a:r>
            <a:r>
              <a:rPr lang="cs-CZ" sz="1800" b="1" dirty="0" smtClean="0">
                <a:solidFill>
                  <a:srgbClr val="800000"/>
                </a:solidFill>
              </a:rPr>
              <a:t> </a:t>
            </a:r>
            <a:r>
              <a:rPr lang="cs-CZ" sz="1800" b="1" dirty="0" smtClean="0"/>
              <a:t>IT, a to ve vzájemných vazbách a má tak přispívat k řešení souladu byznysu a IT (business – IT </a:t>
            </a:r>
            <a:r>
              <a:rPr lang="cs-CZ" sz="1800" b="1" dirty="0" err="1" smtClean="0"/>
              <a:t>alignment</a:t>
            </a:r>
            <a:r>
              <a:rPr lang="cs-CZ" sz="1800" b="1" dirty="0" smtClean="0"/>
              <a:t>),</a:t>
            </a:r>
          </a:p>
          <a:p>
            <a:pPr marL="1225550" lvl="1" indent="-457200" eaLnBrk="1" hangingPunct="1">
              <a:buFont typeface="Wingdings" pitchFamily="2" charset="2"/>
              <a:buChar char="§"/>
            </a:pPr>
            <a:r>
              <a:rPr lang="cs-CZ" sz="1800" b="1" dirty="0" smtClean="0"/>
              <a:t>má poskytovat aktuální </a:t>
            </a:r>
            <a:r>
              <a:rPr lang="cs-CZ" sz="1800" b="1" dirty="0" smtClean="0">
                <a:solidFill>
                  <a:srgbClr val="800000"/>
                </a:solidFill>
              </a:rPr>
              <a:t>informace</a:t>
            </a:r>
            <a:r>
              <a:rPr lang="cs-CZ" sz="1800" b="1" dirty="0">
                <a:solidFill>
                  <a:srgbClr val="800000"/>
                </a:solidFill>
              </a:rPr>
              <a:t>, zkušenosti </a:t>
            </a:r>
            <a:r>
              <a:rPr lang="cs-CZ" sz="1800" b="1" dirty="0" smtClean="0">
                <a:solidFill>
                  <a:srgbClr val="800000"/>
                </a:solidFill>
              </a:rPr>
              <a:t>a doporučení </a:t>
            </a:r>
            <a:r>
              <a:rPr lang="cs-CZ" sz="1800" b="1" dirty="0" smtClean="0"/>
              <a:t>pro řešení konkrétních úkolů a problémů v řízení, a to </a:t>
            </a:r>
            <a:r>
              <a:rPr lang="cs-CZ" sz="1800" b="1" dirty="0" smtClean="0">
                <a:solidFill>
                  <a:srgbClr val="800000"/>
                </a:solidFill>
              </a:rPr>
              <a:t>co nejrychlejší cestou</a:t>
            </a:r>
            <a:r>
              <a:rPr lang="cs-CZ" sz="1800" b="1" dirty="0" smtClean="0"/>
              <a:t>,</a:t>
            </a:r>
          </a:p>
          <a:p>
            <a:pPr marL="1225550" lvl="1" indent="-457200" eaLnBrk="1" hangingPunct="1">
              <a:buFont typeface="Wingdings" pitchFamily="2" charset="2"/>
              <a:buChar char="§"/>
            </a:pPr>
            <a:r>
              <a:rPr lang="cs-CZ" sz="1800" b="1" dirty="0" smtClean="0"/>
              <a:t>má nabízet požadované informace </a:t>
            </a:r>
            <a:r>
              <a:rPr lang="cs-CZ" sz="1800" b="1" dirty="0">
                <a:solidFill>
                  <a:srgbClr val="800000"/>
                </a:solidFill>
              </a:rPr>
              <a:t>na různé úrovni podrobnosti </a:t>
            </a:r>
            <a:r>
              <a:rPr lang="cs-CZ" sz="1800" b="1" dirty="0" smtClean="0"/>
              <a:t>podle potřeb uživatele (souhrnné, základní, detailní),</a:t>
            </a:r>
          </a:p>
          <a:p>
            <a:pPr marL="1225550" lvl="1" indent="-457200" eaLnBrk="1" hangingPunct="1">
              <a:buFont typeface="Wingdings" pitchFamily="2" charset="2"/>
              <a:buChar char="§"/>
            </a:pPr>
            <a:r>
              <a:rPr lang="cs-CZ" sz="1800" b="1" dirty="0" smtClean="0"/>
              <a:t>má, kromě informací, nabízet vzory dokumentů, presentací, aplikací, které jsou uživateli </a:t>
            </a:r>
            <a:r>
              <a:rPr lang="cs-CZ" sz="1800" b="1" dirty="0">
                <a:solidFill>
                  <a:srgbClr val="800000"/>
                </a:solidFill>
              </a:rPr>
              <a:t>k dispozici ke stažení</a:t>
            </a:r>
            <a:r>
              <a:rPr lang="cs-CZ" sz="1800" b="1" dirty="0" smtClean="0"/>
              <a:t>,</a:t>
            </a:r>
          </a:p>
          <a:p>
            <a:pPr marL="1225550" lvl="1" indent="-457200" eaLnBrk="1" hangingPunct="1">
              <a:buFont typeface="Wingdings" pitchFamily="2" charset="2"/>
              <a:buChar char="§"/>
            </a:pPr>
            <a:r>
              <a:rPr lang="cs-CZ" sz="1800" b="1" dirty="0" smtClean="0"/>
              <a:t>má poskytovat obraz o řízení podniků a IT </a:t>
            </a:r>
            <a:r>
              <a:rPr lang="cs-CZ" sz="1800" b="1" dirty="0" smtClean="0">
                <a:solidFill>
                  <a:srgbClr val="800000"/>
                </a:solidFill>
              </a:rPr>
              <a:t>v komplexnosti a v potřebném kontextu</a:t>
            </a:r>
            <a:r>
              <a:rPr lang="cs-CZ" sz="1800" b="1" dirty="0" smtClean="0"/>
              <a:t>, tj. </a:t>
            </a:r>
            <a:r>
              <a:rPr lang="cs-CZ" sz="1800" b="1" dirty="0" smtClean="0">
                <a:solidFill>
                  <a:srgbClr val="800000"/>
                </a:solidFill>
              </a:rPr>
              <a:t>se zobrazením </a:t>
            </a:r>
            <a:r>
              <a:rPr lang="cs-CZ" sz="1800" b="1" dirty="0" smtClean="0"/>
              <a:t>všech relevantních </a:t>
            </a:r>
            <a:r>
              <a:rPr lang="cs-CZ" sz="1800" b="1" dirty="0" smtClean="0">
                <a:solidFill>
                  <a:srgbClr val="800000"/>
                </a:solidFill>
              </a:rPr>
              <a:t>vazeb mezi objekty </a:t>
            </a:r>
            <a:r>
              <a:rPr lang="cs-CZ" sz="1800" b="1" dirty="0" smtClean="0"/>
              <a:t>řízení, a to ve formě matic s potřebnými komentáři,</a:t>
            </a:r>
          </a:p>
          <a:p>
            <a:pPr marL="1225550" lvl="1" indent="-457200" eaLnBrk="1" hangingPunct="1">
              <a:buFont typeface="Wingdings" pitchFamily="2" charset="2"/>
              <a:buChar char="§"/>
            </a:pPr>
            <a:r>
              <a:rPr lang="cs-CZ" sz="1800" b="1" dirty="0" smtClean="0"/>
              <a:t>má </a:t>
            </a:r>
            <a:r>
              <a:rPr lang="cs-CZ" sz="1800" b="1" dirty="0" smtClean="0">
                <a:solidFill>
                  <a:srgbClr val="800000"/>
                </a:solidFill>
              </a:rPr>
              <a:t>především</a:t>
            </a:r>
            <a:r>
              <a:rPr lang="cs-CZ" sz="1800" b="1" dirty="0" smtClean="0"/>
              <a:t>, a pokud možno, </a:t>
            </a:r>
            <a:r>
              <a:rPr lang="cs-CZ" sz="1800" b="1" dirty="0">
                <a:solidFill>
                  <a:srgbClr val="800000"/>
                </a:solidFill>
              </a:rPr>
              <a:t>přispívat</a:t>
            </a:r>
            <a:r>
              <a:rPr lang="cs-CZ" sz="1800" b="1" dirty="0" smtClean="0"/>
              <a:t> k zefektivnění práce manažerů, podnikových analytiků a specialistů a k racionalizaci studia na VŠ .</a:t>
            </a:r>
          </a:p>
          <a:p>
            <a:pPr lvl="1" indent="0" eaLnBrk="1" hangingPunct="1">
              <a:buNone/>
            </a:pPr>
            <a:endParaRPr lang="cs-CZ" b="1" dirty="0">
              <a:sym typeface="Wingdings"/>
            </a:endParaRPr>
          </a:p>
          <a:p>
            <a:pPr marL="1225550" lvl="1" indent="-457200" eaLnBrk="1" hangingPunct="1"/>
            <a:endParaRPr lang="cs-CZ" b="1" dirty="0"/>
          </a:p>
          <a:p>
            <a:pPr lvl="1" indent="0" eaLnBrk="1" hangingPunct="1">
              <a:buNone/>
            </a:pPr>
            <a:endParaRPr lang="cs-CZ" b="1" dirty="0"/>
          </a:p>
        </p:txBody>
      </p:sp>
      <p:pic>
        <p:nvPicPr>
          <p:cNvPr id="2050" name="Picture 2" descr="C:\Users\Honza\AppData\Local\Microsoft\Windows\Temporary Internet Files\Content.IE5\RN3VQB2Q\MP90030292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903" y="1275469"/>
            <a:ext cx="1334066" cy="187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1358682" y="764704"/>
            <a:ext cx="529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ym typeface="Wingdings"/>
                <a:hlinkClick r:id="rId3" action="ppaction://hlinksldjump"/>
              </a:rPr>
              <a:t></a:t>
            </a:r>
            <a:r>
              <a:rPr lang="cs-CZ" sz="2000" b="1" dirty="0"/>
              <a:t>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5228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7" b="26795"/>
          <a:stretch/>
        </p:blipFill>
        <p:spPr bwMode="auto">
          <a:xfrm>
            <a:off x="983432" y="2132856"/>
            <a:ext cx="11077940" cy="385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44450"/>
            <a:ext cx="10009112" cy="609600"/>
          </a:xfrm>
        </p:spPr>
        <p:txBody>
          <a:bodyPr/>
          <a:lstStyle/>
          <a:p>
            <a:r>
              <a:rPr lang="cs-CZ" dirty="0" smtClean="0"/>
              <a:t>4b. </a:t>
            </a:r>
            <a:r>
              <a:rPr lang="cs-CZ" dirty="0"/>
              <a:t>Zobrazení dat </a:t>
            </a:r>
            <a:r>
              <a:rPr lang="cs-CZ" dirty="0" smtClean="0"/>
              <a:t>objektů:       Ke stažení (Souhrnné dokumenty)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1358682" y="764704"/>
            <a:ext cx="529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ym typeface="Wingdings"/>
                <a:hlinkClick r:id="rId3" action="ppaction://hlinksldjump"/>
              </a:rPr>
              <a:t></a:t>
            </a:r>
            <a:r>
              <a:rPr lang="cs-CZ" sz="2000" b="1" dirty="0"/>
              <a:t> </a:t>
            </a:r>
            <a:endParaRPr lang="cs-CZ" sz="2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35907" y="983915"/>
            <a:ext cx="10472660" cy="1472023"/>
          </a:xfrm>
          <a:prstGeom prst="rect">
            <a:avLst/>
          </a:prstGeom>
          <a:noFill/>
          <a:ln/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68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rgbClr val="000066"/>
                </a:solidFill>
                <a:latin typeface="+mn-lt"/>
              </a:defRPr>
            </a:lvl2pPr>
            <a:lvl3pPr marL="1187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00066"/>
                </a:solidFill>
                <a:latin typeface="+mn-lt"/>
              </a:defRPr>
            </a:lvl3pPr>
            <a:lvl4pPr marL="1606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pPr marL="0" lvl="1" indent="0" eaLnBrk="1" hangingPunct="1">
              <a:buNone/>
            </a:pPr>
            <a:r>
              <a:rPr lang="cs-CZ" sz="1600" b="1" kern="0" dirty="0" smtClean="0"/>
              <a:t>MBI poskytuje pro komplexní informaci </a:t>
            </a:r>
            <a:r>
              <a:rPr lang="cs-CZ" sz="1600" b="1" kern="0" dirty="0" smtClean="0">
                <a:solidFill>
                  <a:srgbClr val="990000"/>
                </a:solidFill>
              </a:rPr>
              <a:t>několik souhrnných dokumentů </a:t>
            </a:r>
            <a:r>
              <a:rPr lang="cs-CZ" sz="1600" b="1" kern="0" dirty="0" smtClean="0"/>
              <a:t>vztahujících se ke všem objektům a celé funkcionalitě MBI:</a:t>
            </a:r>
          </a:p>
          <a:p>
            <a:pPr marL="0" lvl="1" indent="0" eaLnBrk="1" hangingPunct="1">
              <a:buNone/>
            </a:pPr>
            <a:endParaRPr lang="cs-CZ" sz="1400" b="1" kern="0" dirty="0"/>
          </a:p>
          <a:p>
            <a:pPr marL="355600" lvl="1" indent="-355600" eaLnBrk="1" hangingPunct="1">
              <a:buFont typeface="+mj-lt"/>
              <a:buAutoNum type="arabicPeriod"/>
            </a:pPr>
            <a:r>
              <a:rPr lang="cs-CZ" sz="1400" b="1" kern="0" dirty="0" smtClean="0"/>
              <a:t>jejich </a:t>
            </a:r>
            <a:r>
              <a:rPr lang="cs-CZ" sz="1400" b="1" kern="0" dirty="0" smtClean="0">
                <a:solidFill>
                  <a:srgbClr val="990000"/>
                </a:solidFill>
              </a:rPr>
              <a:t>přehled </a:t>
            </a:r>
            <a:r>
              <a:rPr lang="cs-CZ" sz="1400" b="1" kern="0" dirty="0" smtClean="0"/>
              <a:t>a nabídka ke stažení se otevře při použití příslušné ikony</a:t>
            </a:r>
            <a:endParaRPr lang="cs-CZ" sz="1400" b="1" kern="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1458859" y="617368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ym typeface="Wingdings"/>
              </a:rPr>
              <a:t></a:t>
            </a:r>
            <a:endParaRPr lang="cs-CZ" sz="3200" b="1" dirty="0"/>
          </a:p>
        </p:txBody>
      </p:sp>
      <p:sp>
        <p:nvSpPr>
          <p:cNvPr id="12" name="Zaoblený obdélník 11"/>
          <p:cNvSpPr/>
          <p:nvPr/>
        </p:nvSpPr>
        <p:spPr>
          <a:xfrm>
            <a:off x="11358682" y="2132857"/>
            <a:ext cx="460217" cy="323082"/>
          </a:xfrm>
          <a:prstGeom prst="roundRect">
            <a:avLst/>
          </a:prstGeom>
          <a:noFill/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aoblený obdélník 12"/>
          <p:cNvSpPr/>
          <p:nvPr/>
        </p:nvSpPr>
        <p:spPr>
          <a:xfrm flipH="1" flipV="1">
            <a:off x="983430" y="2592565"/>
            <a:ext cx="5328593" cy="1052458"/>
          </a:xfrm>
          <a:prstGeom prst="roundRect">
            <a:avLst/>
          </a:prstGeom>
          <a:noFill/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52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/>
          <a:srcRect l="1" t="9727" r="8476" b="17633"/>
          <a:stretch/>
        </p:blipFill>
        <p:spPr>
          <a:xfrm>
            <a:off x="1277380" y="1618420"/>
            <a:ext cx="10893696" cy="4863325"/>
          </a:xfrm>
          <a:prstGeom prst="rect">
            <a:avLst/>
          </a:prstGeom>
        </p:spPr>
      </p:pic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44450"/>
            <a:ext cx="10009112" cy="609600"/>
          </a:xfrm>
        </p:spPr>
        <p:txBody>
          <a:bodyPr/>
          <a:lstStyle/>
          <a:p>
            <a:r>
              <a:rPr lang="cs-CZ" dirty="0" smtClean="0"/>
              <a:t>4b. </a:t>
            </a:r>
            <a:r>
              <a:rPr lang="cs-CZ" dirty="0"/>
              <a:t>Zobrazení dat </a:t>
            </a:r>
            <a:r>
              <a:rPr lang="cs-CZ" dirty="0" smtClean="0"/>
              <a:t>objektů:       Ke stažení (Aplikace)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1358682" y="764704"/>
            <a:ext cx="529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ym typeface="Wingdings"/>
                <a:hlinkClick r:id="rId3" action="ppaction://hlinksldjump"/>
              </a:rPr>
              <a:t></a:t>
            </a:r>
            <a:r>
              <a:rPr lang="cs-CZ" sz="2000" b="1" dirty="0"/>
              <a:t> </a:t>
            </a:r>
            <a:endParaRPr lang="cs-CZ" sz="2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67408" y="620688"/>
            <a:ext cx="10225136" cy="1008112"/>
          </a:xfrm>
          <a:prstGeom prst="rect">
            <a:avLst/>
          </a:prstGeom>
          <a:noFill/>
          <a:ln/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68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rgbClr val="000066"/>
                </a:solidFill>
                <a:latin typeface="+mn-lt"/>
              </a:defRPr>
            </a:lvl2pPr>
            <a:lvl3pPr marL="1187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00066"/>
                </a:solidFill>
                <a:latin typeface="+mn-lt"/>
              </a:defRPr>
            </a:lvl3pPr>
            <a:lvl4pPr marL="1606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pPr marL="0" lvl="1" indent="0" eaLnBrk="1" hangingPunct="1">
              <a:buNone/>
            </a:pPr>
            <a:endParaRPr lang="cs-CZ" sz="1600" b="1" dirty="0" smtClean="0">
              <a:solidFill>
                <a:srgbClr val="800000"/>
              </a:solidFill>
            </a:endParaRPr>
          </a:p>
          <a:p>
            <a:pPr marL="355600" lvl="1" indent="-355600" eaLnBrk="1" hangingPunct="1">
              <a:buFont typeface="+mj-lt"/>
              <a:buAutoNum type="arabicPeriod"/>
            </a:pPr>
            <a:r>
              <a:rPr lang="cs-CZ" sz="1600" b="1" dirty="0" smtClean="0">
                <a:solidFill>
                  <a:srgbClr val="800000"/>
                </a:solidFill>
              </a:rPr>
              <a:t>pro analytické </a:t>
            </a:r>
            <a:r>
              <a:rPr lang="cs-CZ" sz="1600" b="1" dirty="0">
                <a:solidFill>
                  <a:srgbClr val="800000"/>
                </a:solidFill>
              </a:rPr>
              <a:t>aplikace (BI) </a:t>
            </a:r>
            <a:r>
              <a:rPr lang="cs-CZ" sz="1600" b="1" dirty="0"/>
              <a:t>– </a:t>
            </a:r>
            <a:r>
              <a:rPr lang="cs-CZ" sz="1600" b="1" dirty="0" smtClean="0"/>
              <a:t>sloužící k </a:t>
            </a:r>
            <a:r>
              <a:rPr lang="cs-CZ" sz="1600" b="1" dirty="0"/>
              <a:t>dokumentaci analytických funkcí </a:t>
            </a:r>
            <a:r>
              <a:rPr lang="cs-CZ" sz="1600" b="1" dirty="0" smtClean="0"/>
              <a:t>řízení (tzv. IT </a:t>
            </a:r>
            <a:r>
              <a:rPr lang="cs-CZ" sz="1600" b="1" dirty="0" err="1" smtClean="0"/>
              <a:t>Analytics</a:t>
            </a:r>
            <a:r>
              <a:rPr lang="cs-CZ" sz="1600" b="1" dirty="0" smtClean="0"/>
              <a:t>) nabízí MBI v balíčku aplikaci v </a:t>
            </a:r>
            <a:r>
              <a:rPr lang="cs-CZ" sz="1600" b="1" dirty="0" err="1" smtClean="0"/>
              <a:t>PowerPivot</a:t>
            </a:r>
            <a:r>
              <a:rPr lang="cs-CZ" sz="1600" b="1" dirty="0" smtClean="0"/>
              <a:t>, dokumentaci aplikace a zdrojová data příkladu),</a:t>
            </a:r>
            <a:endParaRPr lang="cs-CZ" sz="1600" b="1" dirty="0"/>
          </a:p>
        </p:txBody>
      </p:sp>
      <p:sp>
        <p:nvSpPr>
          <p:cNvPr id="10" name="Zaoblený obdélník 9"/>
          <p:cNvSpPr/>
          <p:nvPr/>
        </p:nvSpPr>
        <p:spPr>
          <a:xfrm>
            <a:off x="4367808" y="4050991"/>
            <a:ext cx="7416824" cy="1224136"/>
          </a:xfrm>
          <a:prstGeom prst="roundRect">
            <a:avLst/>
          </a:prstGeom>
          <a:noFill/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468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2"/>
          <a:srcRect t="9479" r="6841" b="14685"/>
          <a:stretch/>
        </p:blipFill>
        <p:spPr>
          <a:xfrm>
            <a:off x="1045922" y="2266484"/>
            <a:ext cx="9668107" cy="4427034"/>
          </a:xfrm>
          <a:prstGeom prst="rect">
            <a:avLst/>
          </a:prstGeom>
        </p:spPr>
      </p:pic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44450"/>
            <a:ext cx="10009112" cy="609600"/>
          </a:xfrm>
        </p:spPr>
        <p:txBody>
          <a:bodyPr/>
          <a:lstStyle/>
          <a:p>
            <a:r>
              <a:rPr lang="cs-CZ" dirty="0" smtClean="0"/>
              <a:t>5a. </a:t>
            </a:r>
            <a:r>
              <a:rPr lang="cs-CZ" dirty="0"/>
              <a:t>Vazby mezi objekty MBI </a:t>
            </a:r>
            <a:r>
              <a:rPr lang="cs-CZ" dirty="0" smtClean="0"/>
              <a:t>:      </a:t>
            </a:r>
            <a:r>
              <a:rPr lang="cs-CZ" dirty="0" smtClean="0">
                <a:sym typeface="Wingdings"/>
              </a:rPr>
              <a:t>Matice </a:t>
            </a:r>
            <a:r>
              <a:rPr lang="cs-CZ" dirty="0">
                <a:sym typeface="Wingdings"/>
              </a:rPr>
              <a:t>vazeb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1496600" y="764704"/>
            <a:ext cx="529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ym typeface="Wingdings"/>
                <a:hlinkClick r:id="rId3" action="ppaction://hlinksldjump"/>
              </a:rPr>
              <a:t></a:t>
            </a:r>
            <a:r>
              <a:rPr lang="cs-CZ" sz="2000" b="1" dirty="0"/>
              <a:t> </a:t>
            </a:r>
            <a:endParaRPr lang="cs-CZ" sz="2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95400" y="476671"/>
            <a:ext cx="10801200" cy="1772815"/>
          </a:xfrm>
          <a:prstGeom prst="rect">
            <a:avLst/>
          </a:prstGeom>
          <a:noFill/>
          <a:ln/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68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rgbClr val="000066"/>
                </a:solidFill>
                <a:latin typeface="+mn-lt"/>
              </a:defRPr>
            </a:lvl2pPr>
            <a:lvl3pPr marL="1187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00066"/>
                </a:solidFill>
                <a:latin typeface="+mn-lt"/>
              </a:defRPr>
            </a:lvl3pPr>
            <a:lvl4pPr marL="1606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pPr marL="0" lvl="1" indent="0" eaLnBrk="1" hangingPunct="1">
              <a:buNone/>
            </a:pPr>
            <a:r>
              <a:rPr lang="cs-CZ" sz="1400" b="1" dirty="0"/>
              <a:t>Vazby </a:t>
            </a:r>
            <a:r>
              <a:rPr lang="cs-CZ" sz="1400" b="1" dirty="0" smtClean="0"/>
              <a:t>mezi objekty se zobrazují v podobě matice s tím, že se zobrazí vazby v rámci celé skupiny např. skupiny úloh. Vybraná úloha (U101A) je barevně (žlutě) zvýrazněná:</a:t>
            </a:r>
            <a:endParaRPr lang="cs-CZ" sz="1400" b="1" dirty="0"/>
          </a:p>
          <a:p>
            <a:pPr marL="355600" lvl="1" indent="-355600" eaLnBrk="1" hangingPunct="1">
              <a:buFont typeface="+mj-lt"/>
              <a:buAutoNum type="arabicPeriod"/>
            </a:pPr>
            <a:r>
              <a:rPr lang="cs-CZ" sz="1400" b="1" dirty="0" smtClean="0">
                <a:solidFill>
                  <a:srgbClr val="800000"/>
                </a:solidFill>
              </a:rPr>
              <a:t>výběr vazby </a:t>
            </a:r>
            <a:r>
              <a:rPr lang="cs-CZ" sz="1400" b="1" dirty="0" smtClean="0"/>
              <a:t>– se realizuje v přehledu vazeb v záhlaví obrazovky,</a:t>
            </a:r>
          </a:p>
          <a:p>
            <a:pPr marL="355600" lvl="1" indent="-355600" eaLnBrk="1" hangingPunct="1">
              <a:buFont typeface="+mj-lt"/>
              <a:buAutoNum type="arabicPeriod"/>
            </a:pPr>
            <a:r>
              <a:rPr lang="cs-CZ" sz="1400" b="1" dirty="0" smtClean="0">
                <a:solidFill>
                  <a:srgbClr val="800000"/>
                </a:solidFill>
              </a:rPr>
              <a:t>v prvcích matice </a:t>
            </a:r>
            <a:r>
              <a:rPr lang="cs-CZ" sz="1400" b="1" dirty="0" smtClean="0"/>
              <a:t>se zobrazí </a:t>
            </a:r>
            <a:r>
              <a:rPr lang="cs-CZ" sz="1400" b="1" dirty="0" smtClean="0">
                <a:solidFill>
                  <a:srgbClr val="800000"/>
                </a:solidFill>
              </a:rPr>
              <a:t>hodnoty základního atributu v</a:t>
            </a:r>
            <a:r>
              <a:rPr lang="cs-CZ" sz="1400" b="1" dirty="0">
                <a:solidFill>
                  <a:srgbClr val="800000"/>
                </a:solidFill>
              </a:rPr>
              <a:t>azby</a:t>
            </a:r>
            <a:r>
              <a:rPr lang="cs-CZ" sz="1400" b="1" dirty="0" smtClean="0"/>
              <a:t> (viz dále), např. u vztahu úlohy a role je to prvek RACI,</a:t>
            </a:r>
          </a:p>
          <a:p>
            <a:pPr marL="355600" lvl="1" indent="-355600" eaLnBrk="1" hangingPunct="1">
              <a:buFont typeface="+mj-lt"/>
              <a:buAutoNum type="arabicPeriod"/>
            </a:pPr>
            <a:r>
              <a:rPr lang="cs-CZ" sz="1400" b="1" dirty="0" smtClean="0"/>
              <a:t>po najetí kursorem na prvek matice se zobrazí </a:t>
            </a:r>
            <a:r>
              <a:rPr lang="cs-CZ" sz="1400" b="1" dirty="0" smtClean="0">
                <a:solidFill>
                  <a:srgbClr val="800000"/>
                </a:solidFill>
              </a:rPr>
              <a:t>komentář k vazbě</a:t>
            </a:r>
            <a:r>
              <a:rPr lang="cs-CZ" sz="1400" b="1" dirty="0" smtClean="0"/>
              <a:t>, pokud </a:t>
            </a:r>
            <a:r>
              <a:rPr lang="cs-CZ" sz="1400" b="1" dirty="0"/>
              <a:t>existuje. </a:t>
            </a:r>
            <a:r>
              <a:rPr lang="cs-CZ" sz="1400" b="1" dirty="0" smtClean="0"/>
              <a:t>Vazby objektů i s </a:t>
            </a:r>
            <a:r>
              <a:rPr lang="cs-CZ" sz="1400" b="1" dirty="0"/>
              <a:t>komentáři </a:t>
            </a:r>
            <a:r>
              <a:rPr lang="cs-CZ" sz="1400" b="1" dirty="0" smtClean="0"/>
              <a:t>jsou pak  obsaženy v textovém protokolu objektu (viz část Návodu </a:t>
            </a:r>
            <a:r>
              <a:rPr lang="cs-CZ" sz="1400" b="1" i="1" dirty="0" smtClean="0"/>
              <a:t>Ke stažení</a:t>
            </a:r>
            <a:r>
              <a:rPr lang="cs-CZ" sz="1400" b="1" dirty="0" smtClean="0"/>
              <a:t>). </a:t>
            </a:r>
          </a:p>
          <a:p>
            <a:pPr marL="0" lvl="1" indent="0" eaLnBrk="1" hangingPunct="1">
              <a:buNone/>
            </a:pPr>
            <a:r>
              <a:rPr lang="cs-CZ" sz="1400" b="1" dirty="0" smtClean="0"/>
              <a:t>Celé </a:t>
            </a:r>
            <a:r>
              <a:rPr lang="cs-CZ" sz="1400" b="1" dirty="0" smtClean="0">
                <a:solidFill>
                  <a:srgbClr val="800000"/>
                </a:solidFill>
              </a:rPr>
              <a:t>matice ke stažení </a:t>
            </a:r>
            <a:r>
              <a:rPr lang="cs-CZ" sz="1400" b="1" dirty="0" smtClean="0"/>
              <a:t>a případnému využití do vlastních dokumentů je </a:t>
            </a:r>
            <a:r>
              <a:rPr lang="cs-CZ" sz="1400" b="1" dirty="0" smtClean="0">
                <a:solidFill>
                  <a:srgbClr val="800000"/>
                </a:solidFill>
              </a:rPr>
              <a:t>v Souhrnném přehledu vazeb </a:t>
            </a:r>
            <a:r>
              <a:rPr lang="cs-CZ" sz="1400" b="1" dirty="0"/>
              <a:t>(viz část </a:t>
            </a:r>
            <a:r>
              <a:rPr lang="cs-CZ" sz="1400" b="1" i="1" dirty="0" smtClean="0"/>
              <a:t>Ke </a:t>
            </a:r>
            <a:r>
              <a:rPr lang="cs-CZ" sz="1400" b="1" i="1" dirty="0"/>
              <a:t>stažení</a:t>
            </a:r>
            <a:r>
              <a:rPr lang="cs-CZ" sz="1400" b="1" dirty="0"/>
              <a:t>).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3359696" y="3197457"/>
            <a:ext cx="2687336" cy="288032"/>
          </a:xfrm>
          <a:prstGeom prst="roundRect">
            <a:avLst/>
          </a:prstGeom>
          <a:noFill/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5803443" y="4416462"/>
            <a:ext cx="508581" cy="380690"/>
          </a:xfrm>
          <a:prstGeom prst="roundRect">
            <a:avLst/>
          </a:prstGeom>
          <a:noFill/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aoblený obdélník 11"/>
          <p:cNvSpPr/>
          <p:nvPr/>
        </p:nvSpPr>
        <p:spPr>
          <a:xfrm>
            <a:off x="5087888" y="5877272"/>
            <a:ext cx="4176464" cy="588802"/>
          </a:xfrm>
          <a:prstGeom prst="roundRect">
            <a:avLst/>
          </a:prstGeom>
          <a:noFill/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11458859" y="617368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ym typeface="Wingdings"/>
              </a:rPr>
              <a:t>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52967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/>
          <a:srcRect t="9479" r="6841" b="14685"/>
          <a:stretch/>
        </p:blipFill>
        <p:spPr>
          <a:xfrm>
            <a:off x="1045922" y="2266484"/>
            <a:ext cx="9668107" cy="4427034"/>
          </a:xfrm>
          <a:prstGeom prst="rect">
            <a:avLst/>
          </a:prstGeom>
        </p:spPr>
      </p:pic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44450"/>
            <a:ext cx="10009112" cy="609600"/>
          </a:xfrm>
        </p:spPr>
        <p:txBody>
          <a:bodyPr/>
          <a:lstStyle/>
          <a:p>
            <a:r>
              <a:rPr lang="cs-CZ" dirty="0" smtClean="0"/>
              <a:t>5a. </a:t>
            </a:r>
            <a:r>
              <a:rPr lang="cs-CZ" dirty="0"/>
              <a:t>Vazby mezi objekty MBI </a:t>
            </a:r>
            <a:r>
              <a:rPr lang="cs-CZ" dirty="0" smtClean="0"/>
              <a:t>:      </a:t>
            </a:r>
            <a:r>
              <a:rPr lang="cs-CZ" dirty="0" smtClean="0">
                <a:sym typeface="Wingdings"/>
              </a:rPr>
              <a:t>Matice </a:t>
            </a:r>
            <a:r>
              <a:rPr lang="cs-CZ" dirty="0">
                <a:sym typeface="Wingdings"/>
              </a:rPr>
              <a:t>vazeb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1496600" y="764704"/>
            <a:ext cx="529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ym typeface="Wingdings"/>
                <a:hlinkClick r:id="rId3" action="ppaction://hlinksldjump"/>
              </a:rPr>
              <a:t></a:t>
            </a:r>
            <a:r>
              <a:rPr lang="cs-CZ" sz="2000" b="1" dirty="0"/>
              <a:t> </a:t>
            </a:r>
            <a:endParaRPr lang="cs-CZ" sz="2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39416" y="588750"/>
            <a:ext cx="10361295" cy="1152128"/>
          </a:xfrm>
          <a:prstGeom prst="rect">
            <a:avLst/>
          </a:prstGeom>
          <a:noFill/>
          <a:ln/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68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rgbClr val="000066"/>
                </a:solidFill>
                <a:latin typeface="+mn-lt"/>
              </a:defRPr>
            </a:lvl2pPr>
            <a:lvl3pPr marL="1187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00066"/>
                </a:solidFill>
                <a:latin typeface="+mn-lt"/>
              </a:defRPr>
            </a:lvl3pPr>
            <a:lvl4pPr marL="1606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pPr marL="0" lvl="1" indent="0" eaLnBrk="1" hangingPunct="1">
              <a:buNone/>
            </a:pPr>
            <a:r>
              <a:rPr lang="cs-CZ" sz="1400" b="1" dirty="0" smtClean="0"/>
              <a:t>Matice vazeb nabízí pro každý výskyt objektu ve vazbě další funkce pro urychlení práce v systému:</a:t>
            </a:r>
            <a:endParaRPr lang="cs-CZ" sz="1400" b="1" dirty="0"/>
          </a:p>
          <a:p>
            <a:pPr marL="355600" lvl="1" indent="-355600" eaLnBrk="1" hangingPunct="1">
              <a:buFont typeface="+mj-lt"/>
              <a:buAutoNum type="arabicPeriod"/>
            </a:pPr>
            <a:r>
              <a:rPr lang="cs-CZ" sz="1400" b="1" dirty="0" smtClean="0">
                <a:solidFill>
                  <a:srgbClr val="800000"/>
                </a:solidFill>
              </a:rPr>
              <a:t>přechod na detail </a:t>
            </a:r>
            <a:r>
              <a:rPr lang="cs-CZ" sz="1400" b="1" dirty="0"/>
              <a:t>jakéhokoli vybraného objektu v matici</a:t>
            </a:r>
            <a:r>
              <a:rPr lang="cs-CZ" sz="1400" b="1" dirty="0" smtClean="0"/>
              <a:t>,</a:t>
            </a:r>
          </a:p>
          <a:p>
            <a:pPr marL="355600" lvl="1" indent="-355600" eaLnBrk="1" hangingPunct="1">
              <a:buFont typeface="+mj-lt"/>
              <a:buAutoNum type="arabicPeriod"/>
            </a:pPr>
            <a:r>
              <a:rPr lang="cs-CZ" sz="1400" b="1" dirty="0" smtClean="0">
                <a:solidFill>
                  <a:srgbClr val="800000"/>
                </a:solidFill>
              </a:rPr>
              <a:t>transponování </a:t>
            </a:r>
            <a:r>
              <a:rPr lang="cs-CZ" sz="1400" b="1" dirty="0"/>
              <a:t>matice</a:t>
            </a:r>
            <a:r>
              <a:rPr lang="cs-CZ" sz="1400" b="1" dirty="0" smtClean="0"/>
              <a:t>,</a:t>
            </a:r>
          </a:p>
          <a:p>
            <a:pPr marL="355600" lvl="1" indent="-355600" eaLnBrk="1" hangingPunct="1">
              <a:buFont typeface="+mj-lt"/>
              <a:buAutoNum type="arabicPeriod"/>
            </a:pPr>
            <a:r>
              <a:rPr lang="cs-CZ" sz="1400" b="1" dirty="0" smtClean="0">
                <a:solidFill>
                  <a:srgbClr val="800000"/>
                </a:solidFill>
              </a:rPr>
              <a:t>zobrazení souhrnného </a:t>
            </a:r>
            <a:r>
              <a:rPr lang="cs-CZ" sz="1400" b="1" dirty="0" err="1" smtClean="0">
                <a:solidFill>
                  <a:srgbClr val="800000"/>
                </a:solidFill>
              </a:rPr>
              <a:t>slidu</a:t>
            </a:r>
            <a:r>
              <a:rPr lang="cs-CZ" sz="1400" b="1" dirty="0" smtClean="0">
                <a:solidFill>
                  <a:srgbClr val="800000"/>
                </a:solidFill>
              </a:rPr>
              <a:t> </a:t>
            </a:r>
            <a:r>
              <a:rPr lang="cs-CZ" sz="1400" b="1" dirty="0"/>
              <a:t>jakéhokoli vybraného objektu v matici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6870989" y="4522192"/>
            <a:ext cx="250222" cy="360040"/>
          </a:xfrm>
          <a:prstGeom prst="roundRect">
            <a:avLst/>
          </a:prstGeom>
          <a:noFill/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aoblený obdélník 15"/>
          <p:cNvSpPr/>
          <p:nvPr/>
        </p:nvSpPr>
        <p:spPr>
          <a:xfrm>
            <a:off x="3359696" y="5229200"/>
            <a:ext cx="250222" cy="360040"/>
          </a:xfrm>
          <a:prstGeom prst="roundRect">
            <a:avLst/>
          </a:prstGeom>
          <a:noFill/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aoblený obdélník 16"/>
          <p:cNvSpPr/>
          <p:nvPr/>
        </p:nvSpPr>
        <p:spPr>
          <a:xfrm>
            <a:off x="5591944" y="5373216"/>
            <a:ext cx="178214" cy="383256"/>
          </a:xfrm>
          <a:prstGeom prst="roundRect">
            <a:avLst/>
          </a:prstGeom>
          <a:noFill/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/>
          <a:srcRect l="20263" t="13064" r="19247" b="6916"/>
          <a:stretch/>
        </p:blipFill>
        <p:spPr>
          <a:xfrm>
            <a:off x="7313568" y="3323236"/>
            <a:ext cx="4746990" cy="353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4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44450"/>
            <a:ext cx="10009112" cy="609600"/>
          </a:xfrm>
        </p:spPr>
        <p:txBody>
          <a:bodyPr/>
          <a:lstStyle/>
          <a:p>
            <a:r>
              <a:rPr lang="cs-CZ" dirty="0" smtClean="0"/>
              <a:t>5b. </a:t>
            </a:r>
            <a:r>
              <a:rPr lang="cs-CZ" dirty="0"/>
              <a:t>Vazby mezi objekty MBI </a:t>
            </a:r>
            <a:r>
              <a:rPr lang="cs-CZ" dirty="0" smtClean="0"/>
              <a:t>:       </a:t>
            </a:r>
            <a:r>
              <a:rPr lang="cs-CZ" dirty="0" smtClean="0">
                <a:sym typeface="Wingdings"/>
              </a:rPr>
              <a:t>Atributy vazeb (1)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1358682" y="764704"/>
            <a:ext cx="529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ym typeface="Wingdings"/>
                <a:hlinkClick r:id="rId2" action="ppaction://hlinksldjump"/>
              </a:rPr>
              <a:t></a:t>
            </a:r>
            <a:r>
              <a:rPr lang="cs-CZ" sz="2000" b="1" dirty="0"/>
              <a:t> </a:t>
            </a:r>
            <a:endParaRPr lang="cs-CZ" sz="2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847528" y="705435"/>
            <a:ext cx="8496944" cy="5760640"/>
          </a:xfrm>
          <a:prstGeom prst="rect">
            <a:avLst/>
          </a:prstGeom>
          <a:noFill/>
          <a:ln/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68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rgbClr val="000066"/>
                </a:solidFill>
                <a:latin typeface="+mn-lt"/>
              </a:defRPr>
            </a:lvl2pPr>
            <a:lvl3pPr marL="1187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00066"/>
                </a:solidFill>
                <a:latin typeface="+mn-lt"/>
              </a:defRPr>
            </a:lvl3pPr>
            <a:lvl4pPr marL="1606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pPr marL="0" lvl="1" indent="0" eaLnBrk="1" hangingPunct="1">
              <a:buNone/>
            </a:pPr>
            <a:r>
              <a:rPr lang="cs-CZ" sz="1600" b="1" dirty="0">
                <a:solidFill>
                  <a:srgbClr val="800000"/>
                </a:solidFill>
              </a:rPr>
              <a:t>Vazby mezi </a:t>
            </a:r>
            <a:r>
              <a:rPr lang="cs-CZ" sz="1600" b="1" dirty="0" smtClean="0">
                <a:solidFill>
                  <a:srgbClr val="800000"/>
                </a:solidFill>
              </a:rPr>
              <a:t>objekty </a:t>
            </a:r>
            <a:r>
              <a:rPr lang="cs-CZ" sz="1600" b="1" dirty="0" smtClean="0"/>
              <a:t>v MBI, kromě identifikací objektů ve vazbě, </a:t>
            </a:r>
            <a:r>
              <a:rPr lang="cs-CZ" sz="1600" b="1" dirty="0" smtClean="0">
                <a:solidFill>
                  <a:srgbClr val="800000"/>
                </a:solidFill>
              </a:rPr>
              <a:t>obsahují</a:t>
            </a:r>
            <a:r>
              <a:rPr lang="cs-CZ" sz="1600" b="1" dirty="0" smtClean="0"/>
              <a:t>:</a:t>
            </a:r>
          </a:p>
          <a:p>
            <a:pPr marL="704850" lvl="2" eaLnBrk="1" hangingPunct="1"/>
            <a:r>
              <a:rPr lang="cs-CZ" sz="1400" b="1" dirty="0" smtClean="0">
                <a:solidFill>
                  <a:srgbClr val="800000"/>
                </a:solidFill>
              </a:rPr>
              <a:t>atributy vazby - </a:t>
            </a:r>
            <a:r>
              <a:rPr lang="cs-CZ" sz="1400" b="1" dirty="0" smtClean="0"/>
              <a:t>vyjadřující její charakteristiky, především význam daného vztahu pro řízení IT apod. a sloužící pro analytické účely nad daty MBI</a:t>
            </a:r>
            <a:r>
              <a:rPr lang="cs-CZ" sz="1400" b="1" dirty="0"/>
              <a:t> </a:t>
            </a:r>
            <a:r>
              <a:rPr lang="cs-CZ" sz="1400" b="1" dirty="0" smtClean="0"/>
              <a:t>(hodnoty atributů jsou postupně upřesňovány na základě průzkumů),</a:t>
            </a:r>
          </a:p>
          <a:p>
            <a:pPr marL="704850" lvl="2" eaLnBrk="1" hangingPunct="1"/>
            <a:r>
              <a:rPr lang="cs-CZ" sz="1400" b="1" dirty="0" smtClean="0">
                <a:solidFill>
                  <a:srgbClr val="800000"/>
                </a:solidFill>
              </a:rPr>
              <a:t>komentáře k vazbě</a:t>
            </a:r>
            <a:r>
              <a:rPr lang="cs-CZ" sz="1400" b="1" dirty="0"/>
              <a:t> </a:t>
            </a:r>
            <a:r>
              <a:rPr lang="cs-CZ" sz="1400" b="1" dirty="0" smtClean="0"/>
              <a:t>- detailněji charakterizující obsah vazby, pokud jsou třeba.</a:t>
            </a:r>
            <a:endParaRPr lang="cs-CZ" sz="1400" b="1" dirty="0"/>
          </a:p>
          <a:p>
            <a:pPr marL="0" lvl="1" indent="0" eaLnBrk="1" hangingPunct="1">
              <a:buNone/>
            </a:pPr>
            <a:endParaRPr lang="cs-CZ" sz="1600" b="1" dirty="0" smtClean="0">
              <a:solidFill>
                <a:srgbClr val="800000"/>
              </a:solidFill>
            </a:endParaRPr>
          </a:p>
          <a:p>
            <a:pPr marL="0" lvl="1" indent="0" eaLnBrk="1" hangingPunct="1">
              <a:buNone/>
            </a:pPr>
            <a:endParaRPr lang="cs-CZ" sz="1600" b="1" dirty="0" smtClean="0">
              <a:solidFill>
                <a:srgbClr val="800000"/>
              </a:solidFill>
            </a:endParaRPr>
          </a:p>
          <a:p>
            <a:pPr marL="0" lvl="1" indent="0" eaLnBrk="1" hangingPunct="1">
              <a:buNone/>
            </a:pPr>
            <a:r>
              <a:rPr lang="cs-CZ" sz="1800" b="1" dirty="0" smtClean="0">
                <a:solidFill>
                  <a:srgbClr val="800000"/>
                </a:solidFill>
              </a:rPr>
              <a:t>Význam atributů </a:t>
            </a:r>
            <a:r>
              <a:rPr lang="cs-CZ" sz="1800" b="1" dirty="0"/>
              <a:t>pro jednotlivé typy vazeb</a:t>
            </a:r>
            <a:r>
              <a:rPr lang="cs-CZ" sz="1800" b="1" dirty="0" smtClean="0">
                <a:solidFill>
                  <a:srgbClr val="800000"/>
                </a:solidFill>
              </a:rPr>
              <a:t>:</a:t>
            </a:r>
          </a:p>
          <a:p>
            <a:pPr marL="0" lvl="1" indent="0" eaLnBrk="1" hangingPunct="1">
              <a:buNone/>
            </a:pPr>
            <a:endParaRPr lang="cs-CZ" sz="1600" b="1" dirty="0" smtClean="0">
              <a:solidFill>
                <a:srgbClr val="800000"/>
              </a:solidFill>
            </a:endParaRPr>
          </a:p>
          <a:p>
            <a:pPr marL="0" lvl="1" indent="0" eaLnBrk="1" hangingPunct="1">
              <a:buNone/>
            </a:pPr>
            <a:r>
              <a:rPr lang="cs-CZ" sz="1600" b="1" dirty="0" smtClean="0">
                <a:solidFill>
                  <a:srgbClr val="800000"/>
                </a:solidFill>
              </a:rPr>
              <a:t>Úloha – Role:</a:t>
            </a:r>
          </a:p>
          <a:p>
            <a:pPr marL="285750" lvl="1" eaLnBrk="1" hangingPunct="1">
              <a:buFont typeface="Wingdings" pitchFamily="2" charset="2"/>
              <a:buChar char="§"/>
            </a:pPr>
            <a:r>
              <a:rPr lang="cs-CZ" sz="1400" b="1" i="1" dirty="0" smtClean="0">
                <a:solidFill>
                  <a:srgbClr val="800000"/>
                </a:solidFill>
              </a:rPr>
              <a:t>RACI</a:t>
            </a:r>
            <a:r>
              <a:rPr lang="cs-CZ" sz="1400" b="1" dirty="0" smtClean="0">
                <a:solidFill>
                  <a:srgbClr val="800000"/>
                </a:solidFill>
              </a:rPr>
              <a:t> </a:t>
            </a:r>
            <a:r>
              <a:rPr lang="cs-CZ" sz="1400" b="1" dirty="0"/>
              <a:t>- </a:t>
            </a:r>
            <a:r>
              <a:rPr lang="cs-CZ" sz="1400" b="1" dirty="0" smtClean="0"/>
              <a:t>kompetence </a:t>
            </a:r>
            <a:r>
              <a:rPr lang="cs-CZ" sz="1400" b="1" dirty="0"/>
              <a:t>a zodpovědnosti za vykonání úlohy: </a:t>
            </a:r>
            <a:endParaRPr lang="cs-CZ" sz="1400" b="1" dirty="0" smtClean="0"/>
          </a:p>
          <a:p>
            <a:pPr marL="762000" lvl="2" indent="-285750" eaLnBrk="1" hangingPunct="1">
              <a:buFont typeface="Courier New" pitchFamily="49" charset="0"/>
              <a:buChar char="o"/>
            </a:pPr>
            <a:r>
              <a:rPr lang="cs-CZ" sz="1400" b="1" dirty="0" smtClean="0"/>
              <a:t>R </a:t>
            </a:r>
            <a:r>
              <a:rPr lang="cs-CZ" sz="1400" b="1" dirty="0"/>
              <a:t>- </a:t>
            </a:r>
            <a:r>
              <a:rPr lang="cs-CZ" sz="1400" b="1" dirty="0" err="1"/>
              <a:t>Responsible</a:t>
            </a:r>
            <a:r>
              <a:rPr lang="cs-CZ" sz="1400" b="1" dirty="0"/>
              <a:t>  - vykonává úlohu a je zodpovědný za její vykonání </a:t>
            </a:r>
            <a:r>
              <a:rPr lang="cs-CZ" sz="1400" b="1" dirty="0" smtClean="0"/>
              <a:t>,</a:t>
            </a:r>
          </a:p>
          <a:p>
            <a:pPr marL="762000" lvl="2" indent="-285750" eaLnBrk="1" hangingPunct="1">
              <a:buFont typeface="Courier New" pitchFamily="49" charset="0"/>
              <a:buChar char="o"/>
            </a:pPr>
            <a:r>
              <a:rPr lang="cs-CZ" sz="1400" b="1" dirty="0"/>
              <a:t>A - </a:t>
            </a:r>
            <a:r>
              <a:rPr lang="cs-CZ" sz="1400" b="1" dirty="0" err="1"/>
              <a:t>Accountable</a:t>
            </a:r>
            <a:r>
              <a:rPr lang="cs-CZ" sz="1400" b="1" dirty="0"/>
              <a:t> – zodpovídá za celou úlohu,</a:t>
            </a:r>
            <a:r>
              <a:rPr lang="cs-CZ" sz="1400" b="1" dirty="0" smtClean="0"/>
              <a:t> </a:t>
            </a:r>
            <a:endParaRPr lang="cs-CZ" sz="1400" b="1" dirty="0">
              <a:solidFill>
                <a:srgbClr val="800000"/>
              </a:solidFill>
            </a:endParaRPr>
          </a:p>
          <a:p>
            <a:pPr marL="762000" lvl="2" indent="-285750" eaLnBrk="1" hangingPunct="1">
              <a:buFont typeface="Courier New" pitchFamily="49" charset="0"/>
              <a:buChar char="o"/>
            </a:pPr>
            <a:r>
              <a:rPr lang="cs-CZ" sz="1400" b="1" dirty="0" smtClean="0"/>
              <a:t>C </a:t>
            </a:r>
            <a:r>
              <a:rPr lang="cs-CZ" sz="1400" b="1" dirty="0"/>
              <a:t>- </a:t>
            </a:r>
            <a:r>
              <a:rPr lang="cs-CZ" sz="1400" b="1" dirty="0" err="1"/>
              <a:t>Consulted</a:t>
            </a:r>
            <a:r>
              <a:rPr lang="cs-CZ" sz="1400" b="1" dirty="0"/>
              <a:t> – konzultuje, </a:t>
            </a:r>
            <a:endParaRPr lang="cs-CZ" sz="1400" b="1" dirty="0" smtClean="0"/>
          </a:p>
          <a:p>
            <a:pPr marL="762000" lvl="2" indent="-285750" eaLnBrk="1" hangingPunct="1">
              <a:buFont typeface="Courier New" pitchFamily="49" charset="0"/>
              <a:buChar char="o"/>
            </a:pPr>
            <a:r>
              <a:rPr lang="cs-CZ" sz="1400" b="1" dirty="0" smtClean="0"/>
              <a:t>I </a:t>
            </a:r>
            <a:r>
              <a:rPr lang="cs-CZ" sz="1400" b="1" dirty="0"/>
              <a:t>- </a:t>
            </a:r>
            <a:r>
              <a:rPr lang="cs-CZ" sz="1400" b="1" dirty="0" err="1"/>
              <a:t>Informed</a:t>
            </a:r>
            <a:r>
              <a:rPr lang="cs-CZ" sz="1400" b="1" dirty="0"/>
              <a:t> – je informován o průběhu a výsledcích</a:t>
            </a:r>
          </a:p>
          <a:p>
            <a:pPr marL="285750" lvl="1" eaLnBrk="1" hangingPunct="1">
              <a:buFont typeface="Wingdings" pitchFamily="2" charset="2"/>
              <a:buChar char="§"/>
            </a:pPr>
            <a:endParaRPr lang="cs-CZ" sz="1400" b="1" dirty="0" smtClean="0"/>
          </a:p>
          <a:p>
            <a:pPr marL="0" lvl="1" indent="0" eaLnBrk="1" hangingPunct="1">
              <a:buNone/>
            </a:pPr>
            <a:r>
              <a:rPr lang="cs-CZ" sz="1600" b="1" dirty="0" smtClean="0">
                <a:solidFill>
                  <a:srgbClr val="800000"/>
                </a:solidFill>
              </a:rPr>
              <a:t>Úloha </a:t>
            </a:r>
            <a:r>
              <a:rPr lang="cs-CZ" sz="1600" b="1" dirty="0">
                <a:solidFill>
                  <a:srgbClr val="800000"/>
                </a:solidFill>
              </a:rPr>
              <a:t>– </a:t>
            </a:r>
            <a:r>
              <a:rPr lang="cs-CZ" sz="1600" b="1" dirty="0" smtClean="0">
                <a:solidFill>
                  <a:srgbClr val="800000"/>
                </a:solidFill>
              </a:rPr>
              <a:t>Dokument:</a:t>
            </a:r>
            <a:endParaRPr lang="cs-CZ" sz="1600" b="1" dirty="0">
              <a:solidFill>
                <a:srgbClr val="800000"/>
              </a:solidFill>
            </a:endParaRPr>
          </a:p>
          <a:p>
            <a:pPr marL="285750" lvl="1" eaLnBrk="1" hangingPunct="1">
              <a:buFont typeface="Wingdings" pitchFamily="2" charset="2"/>
              <a:buChar char="§"/>
            </a:pPr>
            <a:r>
              <a:rPr lang="cs-CZ" sz="1400" b="1" i="1" dirty="0">
                <a:solidFill>
                  <a:srgbClr val="800000"/>
                </a:solidFill>
              </a:rPr>
              <a:t>Určení I/O </a:t>
            </a:r>
            <a:r>
              <a:rPr lang="cs-CZ" sz="1400" b="1" dirty="0"/>
              <a:t>- zda dokument je v </a:t>
            </a:r>
            <a:r>
              <a:rPr lang="cs-CZ" sz="1400" b="1" dirty="0" smtClean="0"/>
              <a:t>úloze:</a:t>
            </a:r>
            <a:endParaRPr lang="cs-CZ" sz="1400" b="1" dirty="0"/>
          </a:p>
          <a:p>
            <a:pPr marL="762000" lvl="2" indent="-285750" eaLnBrk="1" hangingPunct="1">
              <a:buFont typeface="Courier New" pitchFamily="49" charset="0"/>
              <a:buChar char="o"/>
            </a:pPr>
            <a:r>
              <a:rPr lang="cs-CZ" sz="1400" b="1" dirty="0" smtClean="0"/>
              <a:t>I </a:t>
            </a:r>
            <a:r>
              <a:rPr lang="cs-CZ" sz="1400" b="1" dirty="0"/>
              <a:t>- </a:t>
            </a:r>
            <a:r>
              <a:rPr lang="cs-CZ" sz="1400" b="1" dirty="0" smtClean="0"/>
              <a:t>vstupní,</a:t>
            </a:r>
          </a:p>
          <a:p>
            <a:pPr marL="762000" lvl="2" indent="-285750" eaLnBrk="1" hangingPunct="1">
              <a:buFont typeface="Courier New" pitchFamily="49" charset="0"/>
              <a:buChar char="o"/>
            </a:pPr>
            <a:r>
              <a:rPr lang="cs-CZ" sz="1400" b="1" dirty="0" smtClean="0"/>
              <a:t>O – výstupní,</a:t>
            </a:r>
          </a:p>
          <a:p>
            <a:pPr marL="762000" lvl="2" indent="-285750" eaLnBrk="1" hangingPunct="1">
              <a:buFont typeface="Courier New" pitchFamily="49" charset="0"/>
              <a:buChar char="o"/>
            </a:pPr>
            <a:r>
              <a:rPr lang="cs-CZ" sz="1400" b="1" dirty="0" smtClean="0"/>
              <a:t>U - </a:t>
            </a:r>
            <a:r>
              <a:rPr lang="cs-CZ" sz="1400" b="1" dirty="0"/>
              <a:t>je </a:t>
            </a:r>
            <a:r>
              <a:rPr lang="cs-CZ" sz="1400" b="1" dirty="0" smtClean="0"/>
              <a:t>v úloze aktualizován</a:t>
            </a:r>
            <a:r>
              <a:rPr lang="cs-CZ" sz="1400" b="1" dirty="0"/>
              <a:t>, update</a:t>
            </a:r>
          </a:p>
          <a:p>
            <a:pPr marL="285750" lvl="1" eaLnBrk="1" hangingPunct="1">
              <a:buFont typeface="Wingdings" pitchFamily="2" charset="2"/>
              <a:buChar char="§"/>
            </a:pPr>
            <a:endParaRPr lang="cs-CZ" sz="1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458859" y="617368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ym typeface="Wingdings"/>
              </a:rPr>
              <a:t>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87539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44450"/>
            <a:ext cx="10009112" cy="609600"/>
          </a:xfrm>
        </p:spPr>
        <p:txBody>
          <a:bodyPr/>
          <a:lstStyle/>
          <a:p>
            <a:r>
              <a:rPr lang="cs-CZ" dirty="0" smtClean="0"/>
              <a:t>5b. </a:t>
            </a:r>
            <a:r>
              <a:rPr lang="cs-CZ" dirty="0"/>
              <a:t>Vazby mezi objekty MBI </a:t>
            </a:r>
            <a:r>
              <a:rPr lang="cs-CZ" dirty="0" smtClean="0"/>
              <a:t>:       </a:t>
            </a:r>
            <a:r>
              <a:rPr lang="cs-CZ" dirty="0" smtClean="0">
                <a:sym typeface="Wingdings"/>
              </a:rPr>
              <a:t>Atributy vazeb (2)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1358682" y="764704"/>
            <a:ext cx="529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ym typeface="Wingdings"/>
                <a:hlinkClick r:id="rId2" action="ppaction://hlinksldjump"/>
              </a:rPr>
              <a:t></a:t>
            </a:r>
            <a:r>
              <a:rPr lang="cs-CZ" sz="2000" b="1" dirty="0"/>
              <a:t> </a:t>
            </a:r>
            <a:endParaRPr lang="cs-CZ" sz="2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833369" y="705435"/>
            <a:ext cx="8496944" cy="5760640"/>
          </a:xfrm>
          <a:prstGeom prst="rect">
            <a:avLst/>
          </a:prstGeom>
          <a:noFill/>
          <a:ln/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68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rgbClr val="000066"/>
                </a:solidFill>
                <a:latin typeface="+mn-lt"/>
              </a:defRPr>
            </a:lvl2pPr>
            <a:lvl3pPr marL="1187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00066"/>
                </a:solidFill>
                <a:latin typeface="+mn-lt"/>
              </a:defRPr>
            </a:lvl3pPr>
            <a:lvl4pPr marL="1606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pPr marL="0" lvl="1" indent="0" eaLnBrk="1" hangingPunct="1">
              <a:buNone/>
            </a:pPr>
            <a:r>
              <a:rPr lang="cs-CZ" sz="1800" b="1" dirty="0" smtClean="0">
                <a:solidFill>
                  <a:srgbClr val="800000"/>
                </a:solidFill>
              </a:rPr>
              <a:t>Význam atributů </a:t>
            </a:r>
            <a:r>
              <a:rPr lang="cs-CZ" sz="1800" b="1" dirty="0"/>
              <a:t>pro jednotlivé typy vazeb</a:t>
            </a:r>
            <a:r>
              <a:rPr lang="cs-CZ" sz="1800" b="1" dirty="0" smtClean="0">
                <a:solidFill>
                  <a:srgbClr val="800000"/>
                </a:solidFill>
              </a:rPr>
              <a:t>:</a:t>
            </a:r>
          </a:p>
          <a:p>
            <a:pPr marL="0" lvl="1" indent="0" eaLnBrk="1" hangingPunct="1">
              <a:buNone/>
            </a:pPr>
            <a:endParaRPr lang="cs-CZ" sz="1600" b="1" dirty="0" smtClean="0">
              <a:solidFill>
                <a:srgbClr val="800000"/>
              </a:solidFill>
            </a:endParaRPr>
          </a:p>
          <a:p>
            <a:pPr marL="0" lvl="1" indent="0" eaLnBrk="1" hangingPunct="1">
              <a:buNone/>
            </a:pPr>
            <a:r>
              <a:rPr lang="cs-CZ" sz="1600" b="1" dirty="0" smtClean="0">
                <a:solidFill>
                  <a:srgbClr val="800000"/>
                </a:solidFill>
              </a:rPr>
              <a:t>Úloha – Metoda:</a:t>
            </a:r>
          </a:p>
          <a:p>
            <a:pPr marL="285750" lvl="1" eaLnBrk="1" hangingPunct="1">
              <a:buFont typeface="Wingdings" pitchFamily="2" charset="2"/>
              <a:buChar char="§"/>
            </a:pPr>
            <a:r>
              <a:rPr lang="cs-CZ" sz="1400" b="1" i="1" dirty="0">
                <a:solidFill>
                  <a:srgbClr val="800000"/>
                </a:solidFill>
              </a:rPr>
              <a:t>Význam </a:t>
            </a:r>
            <a:r>
              <a:rPr lang="cs-CZ" sz="1400" b="1" dirty="0"/>
              <a:t>- použití metody pro řešení dané úlohy: </a:t>
            </a:r>
            <a:r>
              <a:rPr lang="cs-CZ" sz="1400" b="1" dirty="0" smtClean="0"/>
              <a:t> </a:t>
            </a:r>
          </a:p>
          <a:p>
            <a:pPr marL="762000" lvl="2" indent="-285750" eaLnBrk="1" hangingPunct="1">
              <a:buFont typeface="Courier New" pitchFamily="49" charset="0"/>
              <a:buChar char="o"/>
            </a:pPr>
            <a:r>
              <a:rPr lang="cs-CZ" sz="1400" b="1" dirty="0"/>
              <a:t>3 - zásadní, na metodě je řešení úlohy </a:t>
            </a:r>
            <a:r>
              <a:rPr lang="cs-CZ" sz="1400" b="1" dirty="0" smtClean="0"/>
              <a:t>založeno,</a:t>
            </a:r>
          </a:p>
          <a:p>
            <a:pPr marL="762000" lvl="2" indent="-285750" eaLnBrk="1" hangingPunct="1">
              <a:buFont typeface="Courier New" pitchFamily="49" charset="0"/>
              <a:buChar char="o"/>
            </a:pPr>
            <a:r>
              <a:rPr lang="cs-CZ" sz="1400" b="1" dirty="0"/>
              <a:t>2 - střední, využití metody kvalitu řešení úlohy zvyšuje</a:t>
            </a:r>
            <a:r>
              <a:rPr lang="cs-CZ" sz="1400" b="1" dirty="0" smtClean="0"/>
              <a:t>, </a:t>
            </a:r>
            <a:endParaRPr lang="cs-CZ" sz="1400" b="1" dirty="0">
              <a:solidFill>
                <a:srgbClr val="800000"/>
              </a:solidFill>
            </a:endParaRPr>
          </a:p>
          <a:p>
            <a:pPr marL="762000" lvl="2" indent="-285750" eaLnBrk="1" hangingPunct="1">
              <a:buFont typeface="Courier New" pitchFamily="49" charset="0"/>
              <a:buChar char="o"/>
            </a:pPr>
            <a:r>
              <a:rPr lang="cs-CZ" sz="1400" b="1" dirty="0"/>
              <a:t>1 - nízký, má při řešení úlohy pouze pomocný </a:t>
            </a:r>
            <a:r>
              <a:rPr lang="cs-CZ" sz="1400" b="1" dirty="0" smtClean="0"/>
              <a:t>charakter </a:t>
            </a:r>
          </a:p>
          <a:p>
            <a:pPr marL="285750" lvl="1" eaLnBrk="1" hangingPunct="1">
              <a:buFont typeface="Wingdings" pitchFamily="2" charset="2"/>
              <a:buChar char="§"/>
            </a:pPr>
            <a:endParaRPr lang="cs-CZ" sz="1400" b="1" dirty="0" smtClean="0"/>
          </a:p>
          <a:p>
            <a:pPr marL="0" lvl="1" indent="0" eaLnBrk="1" hangingPunct="1">
              <a:buNone/>
            </a:pPr>
            <a:r>
              <a:rPr lang="cs-CZ" sz="1600" b="1" dirty="0" smtClean="0">
                <a:solidFill>
                  <a:srgbClr val="800000"/>
                </a:solidFill>
              </a:rPr>
              <a:t>Úloha </a:t>
            </a:r>
            <a:r>
              <a:rPr lang="cs-CZ" sz="1600" b="1" dirty="0">
                <a:solidFill>
                  <a:srgbClr val="800000"/>
                </a:solidFill>
              </a:rPr>
              <a:t>– </a:t>
            </a:r>
            <a:r>
              <a:rPr lang="cs-CZ" sz="1600" b="1" dirty="0" smtClean="0">
                <a:solidFill>
                  <a:srgbClr val="800000"/>
                </a:solidFill>
              </a:rPr>
              <a:t>Metrika:</a:t>
            </a:r>
            <a:endParaRPr lang="cs-CZ" sz="1600" b="1" dirty="0">
              <a:solidFill>
                <a:srgbClr val="800000"/>
              </a:solidFill>
            </a:endParaRPr>
          </a:p>
          <a:p>
            <a:pPr marL="285750" lvl="1" eaLnBrk="1" hangingPunct="1">
              <a:buFont typeface="Wingdings" pitchFamily="2" charset="2"/>
              <a:buChar char="§"/>
            </a:pPr>
            <a:r>
              <a:rPr lang="cs-CZ" sz="1400" b="1" i="1" dirty="0">
                <a:solidFill>
                  <a:srgbClr val="800000"/>
                </a:solidFill>
              </a:rPr>
              <a:t>Význam </a:t>
            </a:r>
            <a:r>
              <a:rPr lang="cs-CZ" sz="1400" b="1" dirty="0"/>
              <a:t>- využití metriky v úloze: </a:t>
            </a:r>
          </a:p>
          <a:p>
            <a:pPr marL="762000" lvl="2" indent="-285750" eaLnBrk="1" hangingPunct="1">
              <a:buFont typeface="Courier New" pitchFamily="49" charset="0"/>
              <a:buChar char="o"/>
            </a:pPr>
            <a:r>
              <a:rPr lang="cs-CZ" sz="1400" b="1" dirty="0"/>
              <a:t>3 - vysoký - používá se jako podklad pro rozhodování podnikového i IT </a:t>
            </a:r>
            <a:r>
              <a:rPr lang="cs-CZ" sz="1400" b="1" dirty="0" smtClean="0"/>
              <a:t>managementu,</a:t>
            </a:r>
          </a:p>
          <a:p>
            <a:pPr marL="762000" lvl="2" indent="-285750" eaLnBrk="1" hangingPunct="1">
              <a:buFont typeface="Courier New" pitchFamily="49" charset="0"/>
              <a:buChar char="o"/>
            </a:pPr>
            <a:r>
              <a:rPr lang="cs-CZ" sz="1400" b="1" dirty="0"/>
              <a:t>2 - střední, využívá se pro analytické účely, sledování </a:t>
            </a:r>
            <a:r>
              <a:rPr lang="cs-CZ" sz="1400" b="1" dirty="0" smtClean="0"/>
              <a:t>trendů, </a:t>
            </a:r>
            <a:r>
              <a:rPr lang="cs-CZ" sz="1400" b="1" dirty="0"/>
              <a:t>souvislostí apod.,</a:t>
            </a:r>
            <a:endParaRPr lang="cs-CZ" sz="1400" b="1" dirty="0" smtClean="0"/>
          </a:p>
          <a:p>
            <a:pPr marL="762000" lvl="2" indent="-285750" eaLnBrk="1" hangingPunct="1">
              <a:buFont typeface="Courier New" pitchFamily="49" charset="0"/>
              <a:buChar char="o"/>
            </a:pPr>
            <a:r>
              <a:rPr lang="cs-CZ" sz="1400" b="1" dirty="0"/>
              <a:t>1 - nízký, má při řešení úlohy pouze podpůrný charakter, pro doplnění a argumentaci výsledků</a:t>
            </a:r>
          </a:p>
          <a:p>
            <a:pPr marL="285750" lvl="1" eaLnBrk="1" hangingPunct="1">
              <a:buFont typeface="Wingdings" pitchFamily="2" charset="2"/>
              <a:buChar char="§"/>
            </a:pPr>
            <a:endParaRPr lang="cs-CZ" sz="1400" b="1" dirty="0" smtClean="0"/>
          </a:p>
          <a:p>
            <a:pPr marL="285750" lvl="1" eaLnBrk="1" hangingPunct="1">
              <a:buFont typeface="Wingdings" pitchFamily="2" charset="2"/>
              <a:buChar char="§"/>
            </a:pPr>
            <a:r>
              <a:rPr lang="cs-CZ" sz="1400" b="1" i="1" dirty="0" smtClean="0">
                <a:solidFill>
                  <a:srgbClr val="800000"/>
                </a:solidFill>
              </a:rPr>
              <a:t>KGI, KPI </a:t>
            </a:r>
            <a:r>
              <a:rPr lang="cs-CZ" sz="1400" b="1" dirty="0"/>
              <a:t>- </a:t>
            </a:r>
            <a:r>
              <a:rPr lang="cs-CZ" sz="1400" b="1" dirty="0" smtClean="0"/>
              <a:t>určení</a:t>
            </a:r>
            <a:r>
              <a:rPr lang="cs-CZ" sz="1400" b="1" dirty="0"/>
              <a:t>, zda jde v úloze o indikátor typu:  </a:t>
            </a:r>
          </a:p>
          <a:p>
            <a:pPr marL="762000" lvl="2" indent="-285750" eaLnBrk="1" hangingPunct="1">
              <a:buFont typeface="Courier New" pitchFamily="49" charset="0"/>
              <a:buChar char="o"/>
            </a:pPr>
            <a:r>
              <a:rPr lang="cs-CZ" sz="1400" b="1" dirty="0" smtClean="0"/>
              <a:t>KGI – specifikuje, že jde o dosahování cílových hodnot metriky významných pro podnik a podnikání, např. objem nebo snížení podnikových nákladů,</a:t>
            </a:r>
            <a:endParaRPr lang="cs-CZ" sz="1400" b="1" dirty="0"/>
          </a:p>
          <a:p>
            <a:pPr marL="762000" lvl="2" indent="-285750" eaLnBrk="1" hangingPunct="1">
              <a:buFont typeface="Courier New" pitchFamily="49" charset="0"/>
              <a:buChar char="o"/>
            </a:pPr>
            <a:r>
              <a:rPr lang="cs-CZ" sz="1400" b="1" dirty="0" smtClean="0"/>
              <a:t>KPI – jde o klíčový indikátor výkonnosti dané úlohy, např. počet realizovaných výstupních dokumentů za jednotku času </a:t>
            </a:r>
            <a:endParaRPr lang="cs-CZ" sz="1400" b="1" dirty="0">
              <a:solidFill>
                <a:srgbClr val="800000"/>
              </a:solidFill>
            </a:endParaRPr>
          </a:p>
          <a:p>
            <a:pPr marL="285750" lvl="1" eaLnBrk="1" hangingPunct="1">
              <a:buFont typeface="Wingdings" pitchFamily="2" charset="2"/>
              <a:buChar char="§"/>
            </a:pPr>
            <a:endParaRPr lang="cs-CZ" sz="1400" b="1" dirty="0"/>
          </a:p>
          <a:p>
            <a:pPr marL="285750" lvl="1" eaLnBrk="1" hangingPunct="1">
              <a:buFont typeface="Wingdings" pitchFamily="2" charset="2"/>
              <a:buChar char="§"/>
            </a:pPr>
            <a:endParaRPr lang="cs-CZ" sz="1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458859" y="617368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ym typeface="Wingdings"/>
              </a:rPr>
              <a:t>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03628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44450"/>
            <a:ext cx="10009112" cy="609600"/>
          </a:xfrm>
        </p:spPr>
        <p:txBody>
          <a:bodyPr/>
          <a:lstStyle/>
          <a:p>
            <a:r>
              <a:rPr lang="cs-CZ" dirty="0" smtClean="0"/>
              <a:t>5b. </a:t>
            </a:r>
            <a:r>
              <a:rPr lang="cs-CZ" dirty="0"/>
              <a:t>Vazby mezi objekty MBI </a:t>
            </a:r>
            <a:r>
              <a:rPr lang="cs-CZ" dirty="0" smtClean="0"/>
              <a:t>:       </a:t>
            </a:r>
            <a:r>
              <a:rPr lang="cs-CZ" dirty="0" smtClean="0">
                <a:sym typeface="Wingdings"/>
              </a:rPr>
              <a:t>Atributy vazeb (3)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1358682" y="764704"/>
            <a:ext cx="529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ym typeface="Wingdings"/>
                <a:hlinkClick r:id="rId2" action="ppaction://hlinksldjump"/>
              </a:rPr>
              <a:t></a:t>
            </a:r>
            <a:r>
              <a:rPr lang="cs-CZ" sz="2000" b="1" dirty="0"/>
              <a:t> </a:t>
            </a:r>
            <a:endParaRPr lang="cs-CZ" sz="2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833369" y="705435"/>
            <a:ext cx="8496944" cy="5760640"/>
          </a:xfrm>
          <a:prstGeom prst="rect">
            <a:avLst/>
          </a:prstGeom>
          <a:noFill/>
          <a:ln/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68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rgbClr val="000066"/>
                </a:solidFill>
                <a:latin typeface="+mn-lt"/>
              </a:defRPr>
            </a:lvl2pPr>
            <a:lvl3pPr marL="1187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00066"/>
                </a:solidFill>
                <a:latin typeface="+mn-lt"/>
              </a:defRPr>
            </a:lvl3pPr>
            <a:lvl4pPr marL="1606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pPr marL="0" lvl="1" indent="0" eaLnBrk="1" hangingPunct="1">
              <a:buNone/>
            </a:pPr>
            <a:r>
              <a:rPr lang="cs-CZ" sz="1800" b="1" dirty="0" smtClean="0">
                <a:solidFill>
                  <a:srgbClr val="800000"/>
                </a:solidFill>
              </a:rPr>
              <a:t>Význam atributů </a:t>
            </a:r>
            <a:r>
              <a:rPr lang="cs-CZ" sz="1800" b="1" dirty="0"/>
              <a:t>pro jednotlivé typy vazeb</a:t>
            </a:r>
            <a:r>
              <a:rPr lang="cs-CZ" sz="1800" b="1" dirty="0" smtClean="0">
                <a:solidFill>
                  <a:srgbClr val="800000"/>
                </a:solidFill>
              </a:rPr>
              <a:t>:</a:t>
            </a:r>
          </a:p>
          <a:p>
            <a:pPr marL="0" lvl="1" indent="0" eaLnBrk="1" hangingPunct="1">
              <a:buNone/>
            </a:pPr>
            <a:endParaRPr lang="cs-CZ" sz="1600" b="1" dirty="0" smtClean="0">
              <a:solidFill>
                <a:srgbClr val="800000"/>
              </a:solidFill>
            </a:endParaRPr>
          </a:p>
          <a:p>
            <a:pPr marL="0" lvl="1" indent="0" eaLnBrk="1" hangingPunct="1">
              <a:buNone/>
            </a:pPr>
            <a:r>
              <a:rPr lang="cs-CZ" sz="1600" b="1" dirty="0" smtClean="0">
                <a:solidFill>
                  <a:srgbClr val="800000"/>
                </a:solidFill>
              </a:rPr>
              <a:t>Úloha – Faktor:</a:t>
            </a:r>
          </a:p>
          <a:p>
            <a:pPr marL="285750" lvl="1" eaLnBrk="1" hangingPunct="1">
              <a:buFont typeface="Wingdings" pitchFamily="2" charset="2"/>
              <a:buChar char="§"/>
            </a:pPr>
            <a:r>
              <a:rPr lang="cs-CZ" sz="1400" b="1" i="1" dirty="0" smtClean="0">
                <a:solidFill>
                  <a:srgbClr val="800000"/>
                </a:solidFill>
              </a:rPr>
              <a:t>Síla vlivu </a:t>
            </a:r>
            <a:r>
              <a:rPr lang="cs-CZ" sz="1400" b="1" dirty="0"/>
              <a:t>- daného faktoru na provádění úlohy</a:t>
            </a:r>
            <a:r>
              <a:rPr lang="cs-CZ" sz="1400" b="1" dirty="0" smtClean="0"/>
              <a:t>:</a:t>
            </a:r>
          </a:p>
          <a:p>
            <a:pPr marL="762000" lvl="2" indent="-285750" eaLnBrk="1" hangingPunct="1">
              <a:buFont typeface="Courier New" pitchFamily="49" charset="0"/>
              <a:buChar char="o"/>
            </a:pPr>
            <a:r>
              <a:rPr lang="cs-CZ" sz="1400" b="1" dirty="0"/>
              <a:t>3 - zásadní, zásadně ovlivňuje smysl a celkovou kvalitu řešení úlohy v praxi</a:t>
            </a:r>
            <a:r>
              <a:rPr lang="cs-CZ" sz="1400" b="1" dirty="0" smtClean="0"/>
              <a:t>,</a:t>
            </a:r>
          </a:p>
          <a:p>
            <a:pPr marL="762000" lvl="2" indent="-285750" eaLnBrk="1" hangingPunct="1">
              <a:buFont typeface="Courier New" pitchFamily="49" charset="0"/>
              <a:buChar char="o"/>
            </a:pPr>
            <a:r>
              <a:rPr lang="cs-CZ" sz="1400" b="1" dirty="0"/>
              <a:t>2 - střední, má pouze provozní charakter, kvalitu a úspěšnost řešení úlohy zásadně neovlivňuje,</a:t>
            </a:r>
            <a:r>
              <a:rPr lang="cs-CZ" sz="1400" b="1" dirty="0" smtClean="0"/>
              <a:t> </a:t>
            </a:r>
            <a:endParaRPr lang="cs-CZ" sz="1400" b="1" dirty="0">
              <a:solidFill>
                <a:srgbClr val="800000"/>
              </a:solidFill>
            </a:endParaRPr>
          </a:p>
          <a:p>
            <a:pPr marL="762000" lvl="2" indent="-285750" eaLnBrk="1" hangingPunct="1">
              <a:buFont typeface="Courier New" pitchFamily="49" charset="0"/>
              <a:buChar char="o"/>
            </a:pPr>
            <a:r>
              <a:rPr lang="cs-CZ" sz="1400" b="1" dirty="0"/>
              <a:t>1 - nízká, má při řešení úlohy spíše podpůrný charakter</a:t>
            </a:r>
            <a:r>
              <a:rPr lang="cs-CZ" sz="1400" b="1" dirty="0" smtClean="0"/>
              <a:t> </a:t>
            </a:r>
          </a:p>
          <a:p>
            <a:pPr marL="285750" lvl="1" eaLnBrk="1" hangingPunct="1">
              <a:buFont typeface="Wingdings" pitchFamily="2" charset="2"/>
              <a:buChar char="§"/>
            </a:pPr>
            <a:endParaRPr lang="cs-CZ" sz="1400" b="1" dirty="0" smtClean="0"/>
          </a:p>
          <a:p>
            <a:pPr marL="0" lvl="1" indent="0" eaLnBrk="1" hangingPunct="1">
              <a:buNone/>
            </a:pPr>
            <a:r>
              <a:rPr lang="cs-CZ" sz="1600" b="1" dirty="0" smtClean="0">
                <a:solidFill>
                  <a:srgbClr val="800000"/>
                </a:solidFill>
              </a:rPr>
              <a:t>Úloha </a:t>
            </a:r>
            <a:r>
              <a:rPr lang="cs-CZ" sz="1600" b="1" dirty="0">
                <a:solidFill>
                  <a:srgbClr val="800000"/>
                </a:solidFill>
              </a:rPr>
              <a:t>– </a:t>
            </a:r>
            <a:r>
              <a:rPr lang="cs-CZ" sz="1600" b="1" dirty="0" smtClean="0">
                <a:solidFill>
                  <a:srgbClr val="800000"/>
                </a:solidFill>
              </a:rPr>
              <a:t>Scénář:</a:t>
            </a:r>
            <a:endParaRPr lang="cs-CZ" sz="1600" b="1" dirty="0">
              <a:solidFill>
                <a:srgbClr val="800000"/>
              </a:solidFill>
            </a:endParaRPr>
          </a:p>
          <a:p>
            <a:pPr marL="285750" lvl="1" eaLnBrk="1" hangingPunct="1">
              <a:buFont typeface="Wingdings" pitchFamily="2" charset="2"/>
              <a:buChar char="§"/>
            </a:pPr>
            <a:r>
              <a:rPr lang="cs-CZ" sz="1400" b="1" i="1" dirty="0">
                <a:solidFill>
                  <a:srgbClr val="800000"/>
                </a:solidFill>
              </a:rPr>
              <a:t>Význam </a:t>
            </a:r>
            <a:r>
              <a:rPr lang="cs-CZ" sz="1400" b="1" dirty="0"/>
              <a:t>- úlohy pro řešení daného scénáře</a:t>
            </a:r>
            <a:r>
              <a:rPr lang="cs-CZ" sz="1400" b="1" dirty="0" smtClean="0"/>
              <a:t>:</a:t>
            </a:r>
            <a:endParaRPr lang="cs-CZ" sz="1400" b="1" dirty="0"/>
          </a:p>
          <a:p>
            <a:pPr marL="762000" lvl="2" indent="-285750" eaLnBrk="1" hangingPunct="1">
              <a:buFont typeface="Courier New" pitchFamily="49" charset="0"/>
              <a:buChar char="o"/>
            </a:pPr>
            <a:r>
              <a:rPr lang="cs-CZ" sz="1400" b="1" dirty="0"/>
              <a:t>3 - vysoký, pro řešení scénáře má úloha klíčový </a:t>
            </a:r>
            <a:r>
              <a:rPr lang="cs-CZ" sz="1400" b="1" dirty="0" smtClean="0"/>
              <a:t>význam,</a:t>
            </a:r>
          </a:p>
          <a:p>
            <a:pPr marL="762000" lvl="2" indent="-285750" eaLnBrk="1" hangingPunct="1">
              <a:buFont typeface="Courier New" pitchFamily="49" charset="0"/>
              <a:buChar char="o"/>
            </a:pPr>
            <a:r>
              <a:rPr lang="cs-CZ" sz="1400" b="1" dirty="0"/>
              <a:t>2 - střední, efektivně přispívá k řešení scénáře, není však zásadní,</a:t>
            </a:r>
            <a:endParaRPr lang="cs-CZ" sz="1400" b="1" dirty="0" smtClean="0"/>
          </a:p>
          <a:p>
            <a:pPr marL="762000" lvl="2" indent="-285750" eaLnBrk="1" hangingPunct="1">
              <a:buFont typeface="Courier New" pitchFamily="49" charset="0"/>
              <a:buChar char="o"/>
            </a:pPr>
            <a:r>
              <a:rPr lang="cs-CZ" sz="1400" b="1" dirty="0"/>
              <a:t>1 - nízký, má při řešení scénáře pouze podpůrný </a:t>
            </a:r>
            <a:r>
              <a:rPr lang="cs-CZ" sz="1400" b="1" dirty="0" smtClean="0"/>
              <a:t>charakter</a:t>
            </a:r>
            <a:endParaRPr lang="cs-CZ" sz="1400" b="1" dirty="0"/>
          </a:p>
          <a:p>
            <a:pPr marL="285750" lvl="1" eaLnBrk="1" hangingPunct="1">
              <a:buFont typeface="Wingdings" pitchFamily="2" charset="2"/>
              <a:buChar char="§"/>
            </a:pPr>
            <a:endParaRPr lang="cs-CZ" sz="1400" b="1" dirty="0" smtClean="0"/>
          </a:p>
          <a:p>
            <a:pPr marL="285750" lvl="1" eaLnBrk="1" hangingPunct="1">
              <a:buFont typeface="Wingdings" pitchFamily="2" charset="2"/>
              <a:buChar char="§"/>
            </a:pPr>
            <a:r>
              <a:rPr lang="cs-CZ" sz="1400" b="1" i="1" dirty="0" smtClean="0">
                <a:solidFill>
                  <a:srgbClr val="800000"/>
                </a:solidFill>
              </a:rPr>
              <a:t>Problém, otázka </a:t>
            </a:r>
            <a:r>
              <a:rPr lang="cs-CZ" sz="1400" b="1" dirty="0"/>
              <a:t>– určuje </a:t>
            </a:r>
            <a:r>
              <a:rPr lang="cs-CZ" sz="1400" b="1" dirty="0" smtClean="0"/>
              <a:t>čísla </a:t>
            </a:r>
            <a:r>
              <a:rPr lang="cs-CZ" sz="1400" b="1" dirty="0"/>
              <a:t>dílčích problémů, otázek scénáře, které úloha specificky řeší, pokud </a:t>
            </a:r>
            <a:r>
              <a:rPr lang="cs-CZ" sz="1400" b="1" dirty="0" smtClean="0"/>
              <a:t>všechny problémy, pak je uvedena hvězdička „*“. V komentáři vazby jsou zvýrazněny právě podporované nebo řešené otázky scénáře.</a:t>
            </a:r>
            <a:endParaRPr lang="cs-CZ" sz="1400" b="1" dirty="0">
              <a:solidFill>
                <a:srgbClr val="800000"/>
              </a:solidFill>
            </a:endParaRPr>
          </a:p>
          <a:p>
            <a:pPr marL="285750" lvl="1" eaLnBrk="1" hangingPunct="1">
              <a:buFont typeface="Wingdings" pitchFamily="2" charset="2"/>
              <a:buChar char="§"/>
            </a:pPr>
            <a:endParaRPr lang="cs-CZ" sz="1400" b="1" dirty="0"/>
          </a:p>
          <a:p>
            <a:pPr marL="285750" lvl="1" eaLnBrk="1" hangingPunct="1">
              <a:buFont typeface="Wingdings" pitchFamily="2" charset="2"/>
              <a:buChar char="§"/>
            </a:pPr>
            <a:endParaRPr lang="cs-CZ" sz="1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458859" y="617368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ym typeface="Wingdings"/>
              </a:rPr>
              <a:t>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18769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44450"/>
            <a:ext cx="10009112" cy="609600"/>
          </a:xfrm>
        </p:spPr>
        <p:txBody>
          <a:bodyPr/>
          <a:lstStyle/>
          <a:p>
            <a:r>
              <a:rPr lang="cs-CZ" dirty="0" smtClean="0"/>
              <a:t>5b. </a:t>
            </a:r>
            <a:r>
              <a:rPr lang="cs-CZ" dirty="0"/>
              <a:t>Vazby mezi objekty MBI </a:t>
            </a:r>
            <a:r>
              <a:rPr lang="cs-CZ" dirty="0" smtClean="0"/>
              <a:t>:       </a:t>
            </a:r>
            <a:r>
              <a:rPr lang="cs-CZ" dirty="0" smtClean="0">
                <a:sym typeface="Wingdings"/>
              </a:rPr>
              <a:t>Atributy vazeb (4)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1358682" y="764704"/>
            <a:ext cx="529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ym typeface="Wingdings"/>
                <a:hlinkClick r:id="rId2" action="ppaction://hlinksldjump"/>
              </a:rPr>
              <a:t></a:t>
            </a:r>
            <a:r>
              <a:rPr lang="cs-CZ" sz="2000" b="1" dirty="0"/>
              <a:t> </a:t>
            </a:r>
            <a:endParaRPr lang="cs-CZ" sz="2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833369" y="705435"/>
            <a:ext cx="8496944" cy="5760640"/>
          </a:xfrm>
          <a:prstGeom prst="rect">
            <a:avLst/>
          </a:prstGeom>
          <a:noFill/>
          <a:ln/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68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rgbClr val="000066"/>
                </a:solidFill>
                <a:latin typeface="+mn-lt"/>
              </a:defRPr>
            </a:lvl2pPr>
            <a:lvl3pPr marL="1187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00066"/>
                </a:solidFill>
                <a:latin typeface="+mn-lt"/>
              </a:defRPr>
            </a:lvl3pPr>
            <a:lvl4pPr marL="1606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pPr marL="0" lvl="1" indent="0" eaLnBrk="1" hangingPunct="1">
              <a:buNone/>
            </a:pPr>
            <a:r>
              <a:rPr lang="cs-CZ" sz="1800" b="1" dirty="0" smtClean="0">
                <a:solidFill>
                  <a:srgbClr val="800000"/>
                </a:solidFill>
              </a:rPr>
              <a:t>Význam atributů </a:t>
            </a:r>
            <a:r>
              <a:rPr lang="cs-CZ" sz="1800" b="1" dirty="0"/>
              <a:t>pro jednotlivé typy vazeb</a:t>
            </a:r>
            <a:r>
              <a:rPr lang="cs-CZ" sz="1800" b="1" dirty="0" smtClean="0">
                <a:solidFill>
                  <a:srgbClr val="800000"/>
                </a:solidFill>
              </a:rPr>
              <a:t>:</a:t>
            </a:r>
          </a:p>
          <a:p>
            <a:pPr marL="0" lvl="1" indent="0" eaLnBrk="1" hangingPunct="1">
              <a:buNone/>
            </a:pPr>
            <a:endParaRPr lang="cs-CZ" sz="1600" b="1" dirty="0" smtClean="0">
              <a:solidFill>
                <a:srgbClr val="800000"/>
              </a:solidFill>
            </a:endParaRPr>
          </a:p>
          <a:p>
            <a:pPr marL="0" lvl="1" indent="0" eaLnBrk="1" hangingPunct="1">
              <a:buNone/>
            </a:pPr>
            <a:r>
              <a:rPr lang="cs-CZ" sz="1600" b="1" dirty="0" smtClean="0">
                <a:solidFill>
                  <a:srgbClr val="800000"/>
                </a:solidFill>
              </a:rPr>
              <a:t>Úloha – Aplikace:</a:t>
            </a:r>
          </a:p>
          <a:p>
            <a:pPr marL="285750" lvl="1" eaLnBrk="1" hangingPunct="1">
              <a:buFont typeface="Wingdings" pitchFamily="2" charset="2"/>
              <a:buChar char="§"/>
            </a:pPr>
            <a:r>
              <a:rPr lang="cs-CZ" sz="1400" b="1" i="1" dirty="0" smtClean="0">
                <a:solidFill>
                  <a:srgbClr val="800000"/>
                </a:solidFill>
              </a:rPr>
              <a:t>Význam </a:t>
            </a:r>
            <a:r>
              <a:rPr lang="cs-CZ" sz="1400" b="1" dirty="0"/>
              <a:t>- použití aplikace pro řešení dané úlohy</a:t>
            </a:r>
            <a:r>
              <a:rPr lang="cs-CZ" sz="1400" b="1" dirty="0" smtClean="0"/>
              <a:t>:</a:t>
            </a:r>
            <a:endParaRPr lang="cs-CZ" sz="1400" b="1" dirty="0"/>
          </a:p>
          <a:p>
            <a:pPr marL="762000" lvl="2" indent="-285750" eaLnBrk="1" hangingPunct="1">
              <a:buFont typeface="Courier New" pitchFamily="49" charset="0"/>
              <a:buChar char="o"/>
            </a:pPr>
            <a:r>
              <a:rPr lang="cs-CZ" sz="1400" b="1" dirty="0"/>
              <a:t>3 - zásadní, využití aplikace výrazně ovlivňuje kvalitu výsledků úlohy,</a:t>
            </a:r>
            <a:endParaRPr lang="cs-CZ" sz="1400" b="1" dirty="0" smtClean="0"/>
          </a:p>
          <a:p>
            <a:pPr marL="762000" lvl="2" indent="-285750" eaLnBrk="1" hangingPunct="1">
              <a:buFont typeface="Courier New" pitchFamily="49" charset="0"/>
              <a:buChar char="o"/>
            </a:pPr>
            <a:r>
              <a:rPr lang="cs-CZ" sz="1400" b="1" dirty="0"/>
              <a:t>2 - střední, využití aplikace efektivitu řešení úlohy zvyšuje,</a:t>
            </a:r>
            <a:endParaRPr lang="cs-CZ" sz="1400" b="1" dirty="0" smtClean="0"/>
          </a:p>
          <a:p>
            <a:pPr marL="762000" lvl="2" indent="-285750" eaLnBrk="1" hangingPunct="1">
              <a:buFont typeface="Courier New" pitchFamily="49" charset="0"/>
              <a:buChar char="o"/>
            </a:pPr>
            <a:r>
              <a:rPr lang="cs-CZ" sz="1400" b="1" dirty="0"/>
              <a:t>1 - nízký, má při řešení úlohy pouze doplňkový charakter</a:t>
            </a:r>
          </a:p>
          <a:p>
            <a:pPr marL="285750" lvl="1" eaLnBrk="1" hangingPunct="1">
              <a:buFont typeface="Wingdings" pitchFamily="2" charset="2"/>
              <a:buChar char="§"/>
            </a:pPr>
            <a:endParaRPr lang="cs-CZ" sz="1400" b="1" dirty="0" smtClean="0"/>
          </a:p>
          <a:p>
            <a:pPr marL="0" lvl="1" indent="0" eaLnBrk="1" hangingPunct="1">
              <a:buNone/>
            </a:pPr>
            <a:r>
              <a:rPr lang="cs-CZ" sz="1600" b="1" dirty="0" smtClean="0">
                <a:solidFill>
                  <a:srgbClr val="800000"/>
                </a:solidFill>
              </a:rPr>
              <a:t>Metrika - Dimenze:</a:t>
            </a:r>
            <a:endParaRPr lang="cs-CZ" sz="1600" b="1" dirty="0">
              <a:solidFill>
                <a:srgbClr val="800000"/>
              </a:solidFill>
            </a:endParaRPr>
          </a:p>
          <a:p>
            <a:pPr marL="285750" lvl="1" eaLnBrk="1" hangingPunct="1">
              <a:buFont typeface="Wingdings" pitchFamily="2" charset="2"/>
              <a:buChar char="§"/>
            </a:pPr>
            <a:r>
              <a:rPr lang="cs-CZ" sz="1400" b="1" i="1" dirty="0">
                <a:solidFill>
                  <a:srgbClr val="800000"/>
                </a:solidFill>
              </a:rPr>
              <a:t>Využití dimenze při práci s metrikou </a:t>
            </a:r>
            <a:r>
              <a:rPr lang="cs-CZ" sz="1400" b="1" dirty="0"/>
              <a:t>- </a:t>
            </a:r>
            <a:r>
              <a:rPr lang="cs-CZ" sz="1400" b="1" dirty="0" smtClean="0"/>
              <a:t>odhadovaná </a:t>
            </a:r>
            <a:r>
              <a:rPr lang="cs-CZ" sz="1400" b="1" dirty="0"/>
              <a:t>četnost využití dimenze při práci s metrikou v analytických a plánovacích aplikacích</a:t>
            </a:r>
            <a:r>
              <a:rPr lang="cs-CZ" sz="1400" b="1" dirty="0" smtClean="0"/>
              <a:t>:</a:t>
            </a:r>
            <a:endParaRPr lang="cs-CZ" sz="1400" b="1" dirty="0"/>
          </a:p>
          <a:p>
            <a:pPr marL="762000" lvl="2" indent="-285750" eaLnBrk="1" hangingPunct="1">
              <a:buFont typeface="Courier New" pitchFamily="49" charset="0"/>
              <a:buChar char="o"/>
            </a:pPr>
            <a:r>
              <a:rPr lang="cs-CZ" sz="1400" b="1" dirty="0"/>
              <a:t>3 - obvyklé, dimenze se využití v aplikacích s metrikou téměř vždy,</a:t>
            </a:r>
          </a:p>
          <a:p>
            <a:pPr marL="762000" lvl="2" indent="-285750" eaLnBrk="1" hangingPunct="1">
              <a:buFont typeface="Courier New" pitchFamily="49" charset="0"/>
              <a:buChar char="o"/>
            </a:pPr>
            <a:r>
              <a:rPr lang="cs-CZ" sz="1400" b="1" dirty="0"/>
              <a:t>2 - časté, využití dimenze s metrikou se předpokládá u cca 50 % </a:t>
            </a:r>
            <a:r>
              <a:rPr lang="cs-CZ" sz="1400" b="1" dirty="0" smtClean="0"/>
              <a:t>aplikací,</a:t>
            </a:r>
            <a:endParaRPr lang="cs-CZ" sz="1400" b="1" dirty="0"/>
          </a:p>
          <a:p>
            <a:pPr marL="762000" lvl="2" indent="-285750" eaLnBrk="1" hangingPunct="1">
              <a:buFont typeface="Courier New" pitchFamily="49" charset="0"/>
              <a:buChar char="o"/>
            </a:pPr>
            <a:r>
              <a:rPr lang="cs-CZ" sz="1400" b="1" dirty="0"/>
              <a:t>1 - nízké, využití pouze v čistě specifických </a:t>
            </a:r>
            <a:r>
              <a:rPr lang="cs-CZ" sz="1400" b="1" dirty="0" smtClean="0"/>
              <a:t>případech</a:t>
            </a:r>
          </a:p>
          <a:p>
            <a:pPr marL="762000" lvl="2" indent="-285750" eaLnBrk="1" hangingPunct="1">
              <a:buFont typeface="Courier New" pitchFamily="49" charset="0"/>
              <a:buChar char="o"/>
            </a:pPr>
            <a:endParaRPr lang="cs-CZ" sz="1400" b="1" dirty="0"/>
          </a:p>
          <a:p>
            <a:pPr marL="0" lvl="1" indent="0" eaLnBrk="1" hangingPunct="1">
              <a:buNone/>
            </a:pPr>
            <a:r>
              <a:rPr lang="cs-CZ" sz="1600" b="1" dirty="0" smtClean="0">
                <a:solidFill>
                  <a:srgbClr val="800000"/>
                </a:solidFill>
              </a:rPr>
              <a:t>Metrika </a:t>
            </a:r>
            <a:r>
              <a:rPr lang="cs-CZ" sz="1600" b="1" dirty="0">
                <a:solidFill>
                  <a:srgbClr val="800000"/>
                </a:solidFill>
              </a:rPr>
              <a:t>– Aplikace:</a:t>
            </a:r>
          </a:p>
          <a:p>
            <a:pPr marL="285750" lvl="1" eaLnBrk="1" hangingPunct="1">
              <a:buFont typeface="Wingdings" pitchFamily="2" charset="2"/>
              <a:buChar char="§"/>
            </a:pPr>
            <a:r>
              <a:rPr lang="cs-CZ" sz="1400" b="1" i="1" dirty="0">
                <a:solidFill>
                  <a:srgbClr val="800000"/>
                </a:solidFill>
              </a:rPr>
              <a:t>Význam </a:t>
            </a:r>
            <a:r>
              <a:rPr lang="cs-CZ" sz="1400" b="1" dirty="0"/>
              <a:t>-  metriky při využívání aplikace</a:t>
            </a:r>
            <a:r>
              <a:rPr lang="cs-CZ" sz="1400" b="1" dirty="0" smtClean="0"/>
              <a:t>:</a:t>
            </a:r>
            <a:endParaRPr lang="cs-CZ" sz="1400" b="1" dirty="0"/>
          </a:p>
          <a:p>
            <a:pPr marL="762000" lvl="2" indent="-285750" eaLnBrk="1" hangingPunct="1">
              <a:buFont typeface="Courier New" pitchFamily="49" charset="0"/>
              <a:buChar char="o"/>
            </a:pPr>
            <a:r>
              <a:rPr lang="cs-CZ" sz="1400" b="1" dirty="0"/>
              <a:t>3 - zásadní, jedna z klíčových metrik, má hlavní analytický a plánovací </a:t>
            </a:r>
            <a:r>
              <a:rPr lang="cs-CZ" sz="1400" b="1" dirty="0" smtClean="0"/>
              <a:t>význam,</a:t>
            </a:r>
            <a:endParaRPr lang="cs-CZ" sz="1400" b="1" dirty="0"/>
          </a:p>
          <a:p>
            <a:pPr marL="762000" lvl="2" indent="-285750" eaLnBrk="1" hangingPunct="1">
              <a:buFont typeface="Courier New" pitchFamily="49" charset="0"/>
              <a:buChar char="o"/>
            </a:pPr>
            <a:r>
              <a:rPr lang="cs-CZ" sz="1400" b="1" dirty="0"/>
              <a:t>2 - střední, využití metriky doplňuje a zkvalitňuje funkcionalitu aplikace,</a:t>
            </a:r>
          </a:p>
          <a:p>
            <a:pPr marL="762000" lvl="2" indent="-285750" eaLnBrk="1" hangingPunct="1">
              <a:buFont typeface="Courier New" pitchFamily="49" charset="0"/>
              <a:buChar char="o"/>
            </a:pPr>
            <a:r>
              <a:rPr lang="cs-CZ" sz="1400" b="1" dirty="0"/>
              <a:t>1 - nízký, má při využití aplikace pouze informativní charakter</a:t>
            </a:r>
          </a:p>
          <a:p>
            <a:pPr marL="762000" lvl="2" indent="-285750" eaLnBrk="1" hangingPunct="1">
              <a:buFont typeface="Courier New" pitchFamily="49" charset="0"/>
              <a:buChar char="o"/>
            </a:pPr>
            <a:endParaRPr lang="cs-CZ" sz="1400" b="1" dirty="0"/>
          </a:p>
          <a:p>
            <a:pPr marL="285750" lvl="1" eaLnBrk="1" hangingPunct="1">
              <a:buFont typeface="Wingdings" pitchFamily="2" charset="2"/>
              <a:buChar char="§"/>
            </a:pPr>
            <a:endParaRPr lang="cs-CZ" sz="1400" b="1" dirty="0"/>
          </a:p>
          <a:p>
            <a:pPr marL="285750" lvl="1" eaLnBrk="1" hangingPunct="1">
              <a:buFont typeface="Wingdings" pitchFamily="2" charset="2"/>
              <a:buChar char="§"/>
            </a:pP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387454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44450"/>
            <a:ext cx="10009112" cy="609600"/>
          </a:xfrm>
        </p:spPr>
        <p:txBody>
          <a:bodyPr/>
          <a:lstStyle/>
          <a:p>
            <a:r>
              <a:rPr lang="cs-CZ" dirty="0" smtClean="0"/>
              <a:t>5b. </a:t>
            </a:r>
            <a:r>
              <a:rPr lang="cs-CZ" dirty="0"/>
              <a:t>Vazby mezi objekty MBI </a:t>
            </a:r>
            <a:r>
              <a:rPr lang="cs-CZ" dirty="0" smtClean="0"/>
              <a:t>:         Změny atributů vazeb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1490825" y="764704"/>
            <a:ext cx="529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ym typeface="Wingdings"/>
                <a:hlinkClick r:id="rId2" action="ppaction://hlinksldjump"/>
              </a:rPr>
              <a:t></a:t>
            </a:r>
            <a:r>
              <a:rPr lang="cs-CZ" sz="2000" b="1" dirty="0"/>
              <a:t> </a:t>
            </a:r>
            <a:endParaRPr lang="cs-CZ" sz="2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39416" y="620688"/>
            <a:ext cx="10519266" cy="1152128"/>
          </a:xfrm>
          <a:prstGeom prst="rect">
            <a:avLst/>
          </a:prstGeom>
          <a:noFill/>
          <a:ln/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68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rgbClr val="000066"/>
                </a:solidFill>
                <a:latin typeface="+mn-lt"/>
              </a:defRPr>
            </a:lvl2pPr>
            <a:lvl3pPr marL="1187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00066"/>
                </a:solidFill>
                <a:latin typeface="+mn-lt"/>
              </a:defRPr>
            </a:lvl3pPr>
            <a:lvl4pPr marL="1606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pPr marL="0" lvl="1" indent="0" eaLnBrk="1" hangingPunct="1">
              <a:buNone/>
            </a:pPr>
            <a:r>
              <a:rPr lang="cs-CZ" sz="1400" b="1" dirty="0"/>
              <a:t>Pokud </a:t>
            </a:r>
            <a:r>
              <a:rPr lang="cs-CZ" sz="1400" b="1" dirty="0" smtClean="0"/>
              <a:t>je ve vazbě mezi objekty definován více než jeden atribut, pak </a:t>
            </a:r>
            <a:r>
              <a:rPr lang="cs-CZ" sz="1400" b="1" dirty="0" smtClean="0">
                <a:solidFill>
                  <a:srgbClr val="800000"/>
                </a:solidFill>
              </a:rPr>
              <a:t>MBI umožňuje hodnoty atributů v matici </a:t>
            </a:r>
            <a:r>
              <a:rPr lang="cs-CZ" sz="1400" b="1" dirty="0" smtClean="0"/>
              <a:t>podle potřeby střídat (v daném případě u vazby </a:t>
            </a:r>
            <a:r>
              <a:rPr lang="cs-CZ" sz="1400" b="1" i="1" dirty="0" smtClean="0"/>
              <a:t>Úlohy </a:t>
            </a:r>
            <a:r>
              <a:rPr lang="cs-CZ" sz="1400" b="1" dirty="0" smtClean="0"/>
              <a:t>a </a:t>
            </a:r>
            <a:r>
              <a:rPr lang="cs-CZ" sz="1400" b="1" i="1" dirty="0" smtClean="0"/>
              <a:t>Scénáře</a:t>
            </a:r>
            <a:r>
              <a:rPr lang="cs-CZ" sz="1400" b="1" dirty="0" smtClean="0"/>
              <a:t>):</a:t>
            </a:r>
            <a:endParaRPr lang="cs-CZ" sz="1400" b="1" dirty="0"/>
          </a:p>
          <a:p>
            <a:pPr marL="355600" lvl="1" indent="-355600" eaLnBrk="1" hangingPunct="1">
              <a:buFont typeface="+mj-lt"/>
              <a:buAutoNum type="arabicPeriod"/>
            </a:pPr>
            <a:r>
              <a:rPr lang="cs-CZ" sz="1400" b="1" dirty="0" smtClean="0"/>
              <a:t>při prvotním zobrazení matice se využije </a:t>
            </a:r>
            <a:r>
              <a:rPr lang="cs-CZ" sz="1400" b="1" dirty="0" smtClean="0">
                <a:solidFill>
                  <a:srgbClr val="800000"/>
                </a:solidFill>
              </a:rPr>
              <a:t>první </a:t>
            </a:r>
            <a:r>
              <a:rPr lang="cs-CZ" sz="1400" b="1" i="1" dirty="0" smtClean="0">
                <a:solidFill>
                  <a:srgbClr val="800000"/>
                </a:solidFill>
              </a:rPr>
              <a:t>default </a:t>
            </a:r>
            <a:r>
              <a:rPr lang="cs-CZ" sz="1400" b="1" dirty="0" smtClean="0">
                <a:solidFill>
                  <a:srgbClr val="800000"/>
                </a:solidFill>
              </a:rPr>
              <a:t>atribut</a:t>
            </a:r>
            <a:r>
              <a:rPr lang="cs-CZ" sz="1400" b="1" dirty="0" smtClean="0"/>
              <a:t>, v tomto případě </a:t>
            </a:r>
            <a:r>
              <a:rPr lang="cs-CZ" sz="1400" b="1" i="1" dirty="0" smtClean="0"/>
              <a:t>Význam úlohy </a:t>
            </a:r>
            <a:r>
              <a:rPr lang="cs-CZ" sz="1400" b="1" dirty="0" smtClean="0"/>
              <a:t>pro řešení </a:t>
            </a:r>
            <a:r>
              <a:rPr lang="cs-CZ" sz="1400" b="1" i="1" dirty="0" smtClean="0"/>
              <a:t>scénáře,</a:t>
            </a:r>
            <a:endParaRPr lang="cs-CZ" sz="1400" b="1" i="1" dirty="0"/>
          </a:p>
          <a:p>
            <a:pPr marL="355600" lvl="1" indent="-355600" eaLnBrk="1" hangingPunct="1">
              <a:buFont typeface="+mj-lt"/>
              <a:buAutoNum type="arabicPeriod"/>
            </a:pPr>
            <a:r>
              <a:rPr lang="cs-CZ" sz="1400" b="1" dirty="0" smtClean="0"/>
              <a:t>pokud je třeba </a:t>
            </a:r>
            <a:r>
              <a:rPr lang="cs-CZ" sz="1400" b="1" dirty="0" smtClean="0">
                <a:solidFill>
                  <a:srgbClr val="800000"/>
                </a:solidFill>
              </a:rPr>
              <a:t>zobrazit v matici druhý atribut </a:t>
            </a:r>
            <a:r>
              <a:rPr lang="cs-CZ" sz="1400" b="1" dirty="0" smtClean="0"/>
              <a:t>– řešený </a:t>
            </a:r>
            <a:r>
              <a:rPr lang="cs-CZ" sz="1400" b="1" i="1" dirty="0" smtClean="0"/>
              <a:t>Problém, otázka</a:t>
            </a:r>
            <a:r>
              <a:rPr lang="cs-CZ" sz="1400" b="1" dirty="0" smtClean="0"/>
              <a:t>, lze zobrazení přepnout podle nabídky v menu</a:t>
            </a:r>
            <a:endParaRPr lang="cs-CZ" sz="14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2" t="6906"/>
          <a:stretch/>
        </p:blipFill>
        <p:spPr>
          <a:xfrm>
            <a:off x="123797" y="1775158"/>
            <a:ext cx="5994216" cy="464045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1" t="7703"/>
          <a:stretch/>
        </p:blipFill>
        <p:spPr>
          <a:xfrm>
            <a:off x="6532197" y="1772816"/>
            <a:ext cx="5514499" cy="4687359"/>
          </a:xfrm>
          <a:prstGeom prst="rect">
            <a:avLst/>
          </a:prstGeom>
        </p:spPr>
      </p:pic>
      <p:sp>
        <p:nvSpPr>
          <p:cNvPr id="9" name="Zaoblený obdélník 8"/>
          <p:cNvSpPr/>
          <p:nvPr/>
        </p:nvSpPr>
        <p:spPr>
          <a:xfrm>
            <a:off x="126662" y="3573016"/>
            <a:ext cx="2296930" cy="360040"/>
          </a:xfrm>
          <a:prstGeom prst="roundRect">
            <a:avLst/>
          </a:prstGeom>
          <a:noFill/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6532197" y="3365376"/>
            <a:ext cx="2296930" cy="360040"/>
          </a:xfrm>
          <a:prstGeom prst="roundRect">
            <a:avLst/>
          </a:prstGeom>
          <a:noFill/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1458859" y="617368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ym typeface="Wingdings"/>
              </a:rPr>
              <a:t>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68542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3" t="10545" b="13611"/>
          <a:stretch/>
        </p:blipFill>
        <p:spPr bwMode="auto">
          <a:xfrm>
            <a:off x="1487488" y="1659632"/>
            <a:ext cx="8746245" cy="459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44450"/>
            <a:ext cx="10009112" cy="609600"/>
          </a:xfrm>
        </p:spPr>
        <p:txBody>
          <a:bodyPr/>
          <a:lstStyle/>
          <a:p>
            <a:r>
              <a:rPr lang="cs-CZ" dirty="0" smtClean="0"/>
              <a:t>5b. </a:t>
            </a:r>
            <a:r>
              <a:rPr lang="cs-CZ" dirty="0"/>
              <a:t>Vazby mezi objekty MBI </a:t>
            </a:r>
            <a:r>
              <a:rPr lang="cs-CZ" dirty="0" smtClean="0"/>
              <a:t>:         Změny atributů vazeb (</a:t>
            </a:r>
            <a:r>
              <a:rPr lang="cs-CZ" i="1" dirty="0" smtClean="0"/>
              <a:t>Úloha – Scénář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1358682" y="764704"/>
            <a:ext cx="529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ym typeface="Wingdings"/>
                <a:hlinkClick r:id="rId3" action="ppaction://hlinksldjump"/>
              </a:rPr>
              <a:t></a:t>
            </a:r>
            <a:r>
              <a:rPr lang="cs-CZ" sz="2000" b="1" dirty="0"/>
              <a:t> </a:t>
            </a:r>
            <a:endParaRPr lang="cs-CZ" sz="2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39416" y="620688"/>
            <a:ext cx="10297144" cy="936104"/>
          </a:xfrm>
          <a:prstGeom prst="rect">
            <a:avLst/>
          </a:prstGeom>
          <a:noFill/>
          <a:ln/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68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rgbClr val="000066"/>
                </a:solidFill>
                <a:latin typeface="+mn-lt"/>
              </a:defRPr>
            </a:lvl2pPr>
            <a:lvl3pPr marL="1187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00066"/>
                </a:solidFill>
                <a:latin typeface="+mn-lt"/>
              </a:defRPr>
            </a:lvl3pPr>
            <a:lvl4pPr marL="1606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pPr marL="0" lvl="1" indent="0" eaLnBrk="1" hangingPunct="1">
              <a:buNone/>
            </a:pPr>
            <a:r>
              <a:rPr lang="cs-CZ" sz="1400" b="1" dirty="0" smtClean="0"/>
              <a:t>V případě vazby </a:t>
            </a:r>
            <a:r>
              <a:rPr lang="cs-CZ" sz="1400" b="1" i="1" dirty="0" smtClean="0"/>
              <a:t>Úloha – Scénář </a:t>
            </a:r>
            <a:r>
              <a:rPr lang="cs-CZ" sz="1400" b="1" dirty="0" smtClean="0"/>
              <a:t>při zobrazení atributu </a:t>
            </a:r>
            <a:r>
              <a:rPr lang="cs-CZ" sz="1400" b="1" i="1" dirty="0" smtClean="0"/>
              <a:t>Problém, otázka </a:t>
            </a:r>
            <a:r>
              <a:rPr lang="cs-CZ" sz="1400" b="1" dirty="0" smtClean="0"/>
              <a:t>je třeba zajistit informaci, </a:t>
            </a:r>
            <a:r>
              <a:rPr lang="cs-CZ" sz="1400" b="1" dirty="0" smtClean="0">
                <a:solidFill>
                  <a:srgbClr val="800000"/>
                </a:solidFill>
              </a:rPr>
              <a:t>kterých konkrétních otázek se čísla v hodnotě atributu týkají</a:t>
            </a:r>
            <a:r>
              <a:rPr lang="cs-CZ" sz="1400" b="1" dirty="0" smtClean="0"/>
              <a:t>:</a:t>
            </a:r>
            <a:endParaRPr lang="cs-CZ" sz="1400" b="1" dirty="0"/>
          </a:p>
          <a:p>
            <a:pPr marL="355600" lvl="1" indent="-355600" eaLnBrk="1" hangingPunct="1">
              <a:buFont typeface="+mj-lt"/>
              <a:buAutoNum type="arabicPeriod"/>
            </a:pPr>
            <a:r>
              <a:rPr lang="cs-CZ" sz="1400" b="1" dirty="0" smtClean="0"/>
              <a:t>tuto informaci poskytuje </a:t>
            </a:r>
            <a:r>
              <a:rPr lang="cs-CZ" sz="1400" b="1" dirty="0" smtClean="0">
                <a:solidFill>
                  <a:srgbClr val="800000"/>
                </a:solidFill>
              </a:rPr>
              <a:t>komentář k vazbě </a:t>
            </a:r>
            <a:r>
              <a:rPr lang="cs-CZ" sz="1400" b="1" dirty="0" smtClean="0"/>
              <a:t>(po najetí kursorem na příslušný prvek) a </a:t>
            </a:r>
            <a:r>
              <a:rPr lang="cs-CZ" sz="1400" b="1" dirty="0" smtClean="0">
                <a:solidFill>
                  <a:srgbClr val="800000"/>
                </a:solidFill>
              </a:rPr>
              <a:t>relevantní otázky </a:t>
            </a:r>
            <a:r>
              <a:rPr lang="cs-CZ" sz="1400" b="1" i="1" dirty="0" smtClean="0"/>
              <a:t>Scénáře  </a:t>
            </a:r>
            <a:r>
              <a:rPr lang="cs-CZ" sz="1400" b="1" dirty="0" smtClean="0"/>
              <a:t>ve vazbě k </a:t>
            </a:r>
            <a:r>
              <a:rPr lang="cs-CZ" sz="1400" b="1" i="1" dirty="0" smtClean="0"/>
              <a:t>Úloze </a:t>
            </a:r>
            <a:r>
              <a:rPr lang="cs-CZ" sz="1400" b="1" dirty="0" smtClean="0"/>
              <a:t>se barevně zvýrazní</a:t>
            </a:r>
            <a:endParaRPr lang="cs-CZ" sz="1400" b="1" dirty="0"/>
          </a:p>
        </p:txBody>
      </p:sp>
      <p:sp>
        <p:nvSpPr>
          <p:cNvPr id="12" name="Zaoblený obdélník 11"/>
          <p:cNvSpPr/>
          <p:nvPr/>
        </p:nvSpPr>
        <p:spPr>
          <a:xfrm>
            <a:off x="3575720" y="2492896"/>
            <a:ext cx="4680520" cy="1944216"/>
          </a:xfrm>
          <a:prstGeom prst="roundRect">
            <a:avLst/>
          </a:prstGeom>
          <a:noFill/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" name="Přímá spojnice se šipkou 2"/>
          <p:cNvCxnSpPr/>
          <p:nvPr/>
        </p:nvCxnSpPr>
        <p:spPr bwMode="auto">
          <a:xfrm flipH="1" flipV="1">
            <a:off x="6177692" y="4725144"/>
            <a:ext cx="782404" cy="576064"/>
          </a:xfrm>
          <a:prstGeom prst="straightConnector1">
            <a:avLst/>
          </a:prstGeom>
          <a:solidFill>
            <a:schemeClr val="folHlink">
              <a:alpha val="50000"/>
            </a:schemeClr>
          </a:solidFill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3136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2a. </a:t>
            </a:r>
            <a:r>
              <a:rPr lang="cs-CZ" dirty="0"/>
              <a:t>Principy řešení MBI:     </a:t>
            </a:r>
            <a:r>
              <a:rPr lang="cs-CZ" dirty="0" smtClean="0"/>
              <a:t>Profil uživatele</a:t>
            </a:r>
            <a:endParaRPr lang="cs-CZ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4778" y="598888"/>
            <a:ext cx="10369152" cy="1595264"/>
          </a:xfrm>
          <a:noFill/>
          <a:ln/>
        </p:spPr>
        <p:txBody>
          <a:bodyPr/>
          <a:lstStyle/>
          <a:p>
            <a:pPr marL="0" lvl="1" indent="0" eaLnBrk="1" hangingPunct="1">
              <a:buNone/>
            </a:pPr>
            <a:r>
              <a:rPr lang="cs-CZ" sz="1400" b="1" dirty="0" smtClean="0"/>
              <a:t>Profil uživatele se založí na základě prvotní </a:t>
            </a:r>
            <a:r>
              <a:rPr lang="cs-CZ" sz="1400" b="1" dirty="0" smtClean="0">
                <a:solidFill>
                  <a:srgbClr val="800000"/>
                </a:solidFill>
              </a:rPr>
              <a:t>registrace: </a:t>
            </a:r>
          </a:p>
          <a:p>
            <a:pPr marL="0" lvl="1" indent="0" eaLnBrk="1" hangingPunct="1">
              <a:buNone/>
            </a:pPr>
            <a:endParaRPr lang="cs-CZ" sz="1400" b="1" dirty="0" smtClean="0">
              <a:solidFill>
                <a:srgbClr val="800000"/>
              </a:solidFill>
            </a:endParaRPr>
          </a:p>
          <a:p>
            <a:pPr marL="355600" lvl="1" indent="-355600" eaLnBrk="1" hangingPunct="1">
              <a:buFont typeface="+mj-lt"/>
              <a:buAutoNum type="arabicPeriod"/>
            </a:pPr>
            <a:r>
              <a:rPr lang="cs-CZ" sz="1400" b="1" dirty="0" smtClean="0">
                <a:solidFill>
                  <a:srgbClr val="800000"/>
                </a:solidFill>
              </a:rPr>
              <a:t>Informace z profilu  – </a:t>
            </a:r>
            <a:r>
              <a:rPr lang="cs-CZ" sz="1400" b="1" dirty="0" smtClean="0"/>
              <a:t>se vyvolají na základě </a:t>
            </a:r>
            <a:r>
              <a:rPr lang="cs-CZ" sz="1400" b="1" dirty="0" smtClean="0">
                <a:solidFill>
                  <a:srgbClr val="990000"/>
                </a:solidFill>
              </a:rPr>
              <a:t>ikony</a:t>
            </a:r>
            <a:r>
              <a:rPr lang="cs-CZ" sz="1400" b="1" dirty="0" smtClean="0"/>
              <a:t>,</a:t>
            </a:r>
            <a:endParaRPr lang="cs-CZ" sz="1400" b="1" dirty="0"/>
          </a:p>
          <a:p>
            <a:pPr marL="355600" lvl="1" indent="-355600" eaLnBrk="1" hangingPunct="1">
              <a:buFont typeface="+mj-lt"/>
              <a:buAutoNum type="arabicPeriod"/>
            </a:pPr>
            <a:r>
              <a:rPr lang="cs-CZ" sz="1400" b="1" dirty="0"/>
              <a:t>V </a:t>
            </a:r>
            <a:r>
              <a:rPr lang="cs-CZ" sz="1400" b="1" dirty="0" smtClean="0"/>
              <a:t>rámci profilu uživatele se doporučuje </a:t>
            </a:r>
            <a:r>
              <a:rPr lang="cs-CZ" sz="1400" b="1" dirty="0" smtClean="0">
                <a:solidFill>
                  <a:srgbClr val="990000"/>
                </a:solidFill>
              </a:rPr>
              <a:t>nastavit si své vlastní heslo </a:t>
            </a:r>
            <a:r>
              <a:rPr lang="cs-CZ" sz="1400" b="1" dirty="0" smtClean="0"/>
              <a:t>(vygenerované heslo je pouze dočasné)</a:t>
            </a:r>
          </a:p>
          <a:p>
            <a:pPr marL="355600" lvl="1" indent="-355600" eaLnBrk="1" hangingPunct="1">
              <a:buFont typeface="+mj-lt"/>
              <a:buAutoNum type="arabicPeriod"/>
            </a:pPr>
            <a:r>
              <a:rPr lang="cs-CZ" sz="1400" b="1" dirty="0" smtClean="0"/>
              <a:t>Na úrovni profilu je možné nastavit si </a:t>
            </a:r>
            <a:r>
              <a:rPr lang="cs-CZ" sz="1400" b="1" dirty="0" smtClean="0">
                <a:solidFill>
                  <a:srgbClr val="990000"/>
                </a:solidFill>
              </a:rPr>
              <a:t>filtr</a:t>
            </a:r>
            <a:r>
              <a:rPr lang="cs-CZ" sz="1400" b="1" dirty="0" smtClean="0"/>
              <a:t> pro dílčí odvětvová řešení</a:t>
            </a:r>
            <a:endParaRPr lang="cs-CZ" sz="1400" b="1" dirty="0"/>
          </a:p>
        </p:txBody>
      </p:sp>
      <p:sp>
        <p:nvSpPr>
          <p:cNvPr id="6" name="Obdélník 5"/>
          <p:cNvSpPr/>
          <p:nvPr/>
        </p:nvSpPr>
        <p:spPr>
          <a:xfrm>
            <a:off x="11358682" y="764704"/>
            <a:ext cx="529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ym typeface="Wingdings"/>
                <a:hlinkClick r:id="rId2" action="ppaction://hlinksldjump"/>
              </a:rPr>
              <a:t></a:t>
            </a:r>
            <a:r>
              <a:rPr lang="cs-CZ" sz="2000" b="1" dirty="0"/>
              <a:t> 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3150" t="7700" r="-394" b="41703"/>
          <a:stretch/>
        </p:blipFill>
        <p:spPr>
          <a:xfrm>
            <a:off x="767408" y="2194152"/>
            <a:ext cx="11305256" cy="3308777"/>
          </a:xfrm>
          <a:prstGeom prst="rect">
            <a:avLst/>
          </a:prstGeom>
        </p:spPr>
      </p:pic>
      <p:sp>
        <p:nvSpPr>
          <p:cNvPr id="7" name="Zaoblený obdélník 6"/>
          <p:cNvSpPr/>
          <p:nvPr/>
        </p:nvSpPr>
        <p:spPr>
          <a:xfrm>
            <a:off x="11208568" y="2233925"/>
            <a:ext cx="353679" cy="360040"/>
          </a:xfrm>
          <a:prstGeom prst="roundRect">
            <a:avLst/>
          </a:prstGeom>
          <a:noFill/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6774097" y="2708346"/>
            <a:ext cx="5113897" cy="360040"/>
          </a:xfrm>
          <a:prstGeom prst="roundRect">
            <a:avLst/>
          </a:prstGeom>
          <a:noFill/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3791744" y="3356992"/>
            <a:ext cx="2880320" cy="864096"/>
          </a:xfrm>
          <a:prstGeom prst="roundRect">
            <a:avLst/>
          </a:prstGeom>
          <a:noFill/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78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03712" y="44450"/>
            <a:ext cx="6768752" cy="609600"/>
          </a:xfrm>
        </p:spPr>
        <p:txBody>
          <a:bodyPr/>
          <a:lstStyle/>
          <a:p>
            <a:r>
              <a:rPr lang="cs-CZ" smtClean="0"/>
              <a:t>MBI, Management byznys informatiky</a:t>
            </a:r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839416" y="6423278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b="1"/>
              <a:t>© MBI, Management byznys informatiky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76" y="2390904"/>
            <a:ext cx="5819048" cy="2076191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07568" y="1484784"/>
            <a:ext cx="8054975" cy="1008112"/>
          </a:xfrm>
          <a:prstGeom prst="rect">
            <a:avLst/>
          </a:prstGeom>
          <a:noFill/>
          <a:ln/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68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rgbClr val="000066"/>
                </a:solidFill>
                <a:latin typeface="+mn-lt"/>
              </a:defRPr>
            </a:lvl2pPr>
            <a:lvl3pPr marL="1187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00066"/>
                </a:solidFill>
                <a:latin typeface="+mn-lt"/>
              </a:defRPr>
            </a:lvl3pPr>
            <a:lvl4pPr marL="16065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pPr algn="ctr"/>
            <a:endParaRPr lang="cs-CZ" sz="3200" b="1" kern="0" dirty="0"/>
          </a:p>
        </p:txBody>
      </p:sp>
    </p:spTree>
    <p:extLst>
      <p:ext uri="{BB962C8B-B14F-4D97-AF65-F5344CB8AC3E}">
        <p14:creationId xmlns:p14="http://schemas.microsoft.com/office/powerpoint/2010/main" val="69029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1010" y="0"/>
            <a:ext cx="10190990" cy="609600"/>
          </a:xfrm>
        </p:spPr>
        <p:txBody>
          <a:bodyPr/>
          <a:lstStyle/>
          <a:p>
            <a:r>
              <a:rPr lang="cs-CZ" dirty="0" smtClean="0"/>
              <a:t>2b. Přehled </a:t>
            </a:r>
            <a:r>
              <a:rPr lang="cs-CZ" dirty="0"/>
              <a:t>objektů </a:t>
            </a:r>
            <a:r>
              <a:rPr lang="cs-CZ" dirty="0" smtClean="0"/>
              <a:t>– jejich hierarchická struktura a vazby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824542" y="3130430"/>
            <a:ext cx="1656184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cs-CZ" sz="1800" b="1" smtClean="0">
                <a:solidFill>
                  <a:srgbClr val="990000"/>
                </a:solidFill>
              </a:rPr>
              <a:t>Úloha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76942" y="2698382"/>
            <a:ext cx="1656184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cs-CZ" sz="1400" b="1" smtClean="0">
                <a:solidFill>
                  <a:srgbClr val="002060"/>
                </a:solidFill>
              </a:rPr>
              <a:t>Skupina úloh</a:t>
            </a:r>
          </a:p>
        </p:txBody>
      </p:sp>
      <p:sp>
        <p:nvSpPr>
          <p:cNvPr id="7" name="Obdélník 6"/>
          <p:cNvSpPr/>
          <p:nvPr/>
        </p:nvSpPr>
        <p:spPr>
          <a:xfrm>
            <a:off x="4129342" y="2266334"/>
            <a:ext cx="1656184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cs-CZ" sz="1400" b="1" smtClean="0">
                <a:solidFill>
                  <a:srgbClr val="002060"/>
                </a:solidFill>
              </a:rPr>
              <a:t>Doména řízení IT</a:t>
            </a:r>
          </a:p>
        </p:txBody>
      </p:sp>
      <p:sp>
        <p:nvSpPr>
          <p:cNvPr id="8" name="Obdélník 7"/>
          <p:cNvSpPr/>
          <p:nvPr/>
        </p:nvSpPr>
        <p:spPr>
          <a:xfrm>
            <a:off x="6800734" y="1451727"/>
            <a:ext cx="1656184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cs-CZ" sz="1600" b="1" smtClean="0">
                <a:solidFill>
                  <a:srgbClr val="990000"/>
                </a:solidFill>
              </a:rPr>
              <a:t>Scénář</a:t>
            </a:r>
          </a:p>
        </p:txBody>
      </p:sp>
      <p:sp>
        <p:nvSpPr>
          <p:cNvPr id="9" name="Obdélník 8"/>
          <p:cNvSpPr/>
          <p:nvPr/>
        </p:nvSpPr>
        <p:spPr>
          <a:xfrm>
            <a:off x="6953134" y="1019679"/>
            <a:ext cx="1656184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cs-CZ" sz="1400" b="1" smtClean="0">
                <a:solidFill>
                  <a:srgbClr val="002060"/>
                </a:solidFill>
              </a:rPr>
              <a:t>Skupina scénářů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632854" y="4354566"/>
            <a:ext cx="1656184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cs-CZ" sz="1600" b="1" smtClean="0">
                <a:solidFill>
                  <a:srgbClr val="990000"/>
                </a:solidFill>
              </a:rPr>
              <a:t>Role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785254" y="3922518"/>
            <a:ext cx="1656184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cs-CZ" sz="1400" b="1" smtClean="0">
                <a:solidFill>
                  <a:srgbClr val="002060"/>
                </a:solidFill>
              </a:rPr>
              <a:t>Skupina rolí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824062" y="1396925"/>
            <a:ext cx="1656184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cs-CZ" sz="1600" b="1" smtClean="0">
                <a:solidFill>
                  <a:srgbClr val="990000"/>
                </a:solidFill>
              </a:rPr>
              <a:t>Faktor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3976462" y="964877"/>
            <a:ext cx="1656184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cs-CZ" sz="1400" b="1" smtClean="0">
                <a:solidFill>
                  <a:srgbClr val="002060"/>
                </a:solidFill>
              </a:rPr>
              <a:t>Podskupina faktorů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4128862" y="532829"/>
            <a:ext cx="1656184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cs-CZ" sz="1400" b="1" smtClean="0">
                <a:solidFill>
                  <a:srgbClr val="002060"/>
                </a:solidFill>
              </a:rPr>
              <a:t>Skupina faktorů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977319" y="1978302"/>
            <a:ext cx="1656184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cs-CZ" sz="1600" b="1" smtClean="0">
                <a:solidFill>
                  <a:srgbClr val="990000"/>
                </a:solidFill>
              </a:rPr>
              <a:t>Metrika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1129719" y="1546254"/>
            <a:ext cx="1656184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cs-CZ" sz="1400" b="1" smtClean="0">
                <a:solidFill>
                  <a:srgbClr val="002060"/>
                </a:solidFill>
              </a:rPr>
              <a:t>Podskupina metrik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1282119" y="1114206"/>
            <a:ext cx="1656184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cs-CZ" sz="1400" b="1" smtClean="0">
                <a:solidFill>
                  <a:srgbClr val="002060"/>
                </a:solidFill>
              </a:rPr>
              <a:t>Skupina metrik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6861363" y="2842398"/>
            <a:ext cx="1656184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cs-CZ" sz="1600" b="1" smtClean="0">
                <a:solidFill>
                  <a:srgbClr val="990000"/>
                </a:solidFill>
              </a:rPr>
              <a:t>Metoda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7013763" y="2410350"/>
            <a:ext cx="1656184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cs-CZ" sz="1400" b="1" smtClean="0">
                <a:solidFill>
                  <a:srgbClr val="002060"/>
                </a:solidFill>
              </a:rPr>
              <a:t>Skupina metod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3983105" y="4930630"/>
            <a:ext cx="1656184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cs-CZ" sz="1600" b="1" smtClean="0">
                <a:solidFill>
                  <a:srgbClr val="990000"/>
                </a:solidFill>
              </a:rPr>
              <a:t>Dokument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4135505" y="4498582"/>
            <a:ext cx="1656184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cs-CZ" sz="1400" b="1" smtClean="0">
                <a:solidFill>
                  <a:srgbClr val="002060"/>
                </a:solidFill>
              </a:rPr>
              <a:t>Podskupina dokumentů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4287905" y="4066534"/>
            <a:ext cx="1656184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cs-CZ" sz="1400" b="1" smtClean="0">
                <a:solidFill>
                  <a:srgbClr val="002060"/>
                </a:solidFill>
              </a:rPr>
              <a:t>Skupina dokumentů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1238338" y="4066534"/>
            <a:ext cx="1656184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cs-CZ" sz="1600" b="1" smtClean="0">
                <a:solidFill>
                  <a:srgbClr val="990000"/>
                </a:solidFill>
              </a:rPr>
              <a:t>Aplikace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1390738" y="3634486"/>
            <a:ext cx="1656184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cs-CZ" sz="1400" b="1" smtClean="0">
                <a:solidFill>
                  <a:srgbClr val="002060"/>
                </a:solidFill>
              </a:rPr>
              <a:t>Podskupina aplikací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1543138" y="3202438"/>
            <a:ext cx="1656184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cs-CZ" sz="1400" b="1" smtClean="0">
                <a:solidFill>
                  <a:srgbClr val="002060"/>
                </a:solidFill>
              </a:rPr>
              <a:t>Skupina aplikací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2363492" y="5840966"/>
            <a:ext cx="1656184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cs-CZ" sz="1400" b="1" smtClean="0">
                <a:solidFill>
                  <a:srgbClr val="002060"/>
                </a:solidFill>
              </a:rPr>
              <a:t>Vlastnost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4260537" y="5840966"/>
            <a:ext cx="1656184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cs-CZ" sz="1400" b="1" smtClean="0">
                <a:solidFill>
                  <a:srgbClr val="002060"/>
                </a:solidFill>
              </a:rPr>
              <a:t>Předmět</a:t>
            </a:r>
          </a:p>
        </p:txBody>
      </p:sp>
      <p:cxnSp>
        <p:nvCxnSpPr>
          <p:cNvPr id="28" name="Přímá spojnice se šipkou 27"/>
          <p:cNvCxnSpPr>
            <a:stCxn id="18" idx="1"/>
            <a:endCxn id="5" idx="3"/>
          </p:cNvCxnSpPr>
          <p:nvPr/>
        </p:nvCxnSpPr>
        <p:spPr>
          <a:xfrm flipH="1">
            <a:off x="5480726" y="3058422"/>
            <a:ext cx="1380637" cy="288032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>
            <a:endCxn id="5" idx="3"/>
          </p:cNvCxnSpPr>
          <p:nvPr/>
        </p:nvCxnSpPr>
        <p:spPr>
          <a:xfrm flipH="1">
            <a:off x="5480726" y="1667751"/>
            <a:ext cx="1300861" cy="1678703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stCxn id="10" idx="1"/>
            <a:endCxn id="5" idx="3"/>
          </p:cNvCxnSpPr>
          <p:nvPr/>
        </p:nvCxnSpPr>
        <p:spPr>
          <a:xfrm flipH="1" flipV="1">
            <a:off x="5480726" y="3346454"/>
            <a:ext cx="1152128" cy="1224136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>
            <a:off x="3890442" y="1828973"/>
            <a:ext cx="0" cy="1281591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>
            <a:off x="4019676" y="3562478"/>
            <a:ext cx="0" cy="1368152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>
            <a:stCxn id="15" idx="3"/>
            <a:endCxn id="5" idx="1"/>
          </p:cNvCxnSpPr>
          <p:nvPr/>
        </p:nvCxnSpPr>
        <p:spPr>
          <a:xfrm>
            <a:off x="2633503" y="2194326"/>
            <a:ext cx="1191039" cy="1152128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>
            <a:stCxn id="5" idx="1"/>
            <a:endCxn id="23" idx="3"/>
          </p:cNvCxnSpPr>
          <p:nvPr/>
        </p:nvCxnSpPr>
        <p:spPr>
          <a:xfrm flipH="1">
            <a:off x="2894522" y="3346454"/>
            <a:ext cx="930020" cy="936104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>
            <a:off x="1116521" y="2410350"/>
            <a:ext cx="165598" cy="1656184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>
            <a:off x="1105297" y="2419678"/>
            <a:ext cx="0" cy="3421288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>
            <a:off x="3890442" y="3564316"/>
            <a:ext cx="0" cy="2086394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>
            <a:endCxn id="26" idx="0"/>
          </p:cNvCxnSpPr>
          <p:nvPr/>
        </p:nvCxnSpPr>
        <p:spPr>
          <a:xfrm flipH="1">
            <a:off x="3191584" y="5542757"/>
            <a:ext cx="698858" cy="298209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>
            <a:endCxn id="27" idx="0"/>
          </p:cNvCxnSpPr>
          <p:nvPr/>
        </p:nvCxnSpPr>
        <p:spPr>
          <a:xfrm>
            <a:off x="3890442" y="5542757"/>
            <a:ext cx="1198187" cy="298209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bdélník 39"/>
          <p:cNvSpPr/>
          <p:nvPr/>
        </p:nvSpPr>
        <p:spPr>
          <a:xfrm>
            <a:off x="6079973" y="5860377"/>
            <a:ext cx="1656184" cy="4126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cs-CZ" sz="1400" b="1" smtClean="0">
                <a:solidFill>
                  <a:srgbClr val="002060"/>
                </a:solidFill>
              </a:rPr>
              <a:t>Kompetence</a:t>
            </a:r>
          </a:p>
        </p:txBody>
      </p:sp>
      <p:sp>
        <p:nvSpPr>
          <p:cNvPr id="41" name="Obdélník 40"/>
          <p:cNvSpPr/>
          <p:nvPr/>
        </p:nvSpPr>
        <p:spPr>
          <a:xfrm>
            <a:off x="562646" y="5850671"/>
            <a:ext cx="1656184" cy="43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cs-CZ" sz="1400" b="1" dirty="0" smtClean="0">
                <a:solidFill>
                  <a:srgbClr val="002060"/>
                </a:solidFill>
              </a:rPr>
              <a:t>Dimenze</a:t>
            </a:r>
          </a:p>
        </p:txBody>
      </p:sp>
      <p:sp>
        <p:nvSpPr>
          <p:cNvPr id="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735200" y="3958522"/>
            <a:ext cx="3435515" cy="2401068"/>
          </a:xfrm>
          <a:noFill/>
          <a:ln/>
        </p:spPr>
        <p:txBody>
          <a:bodyPr/>
          <a:lstStyle/>
          <a:p>
            <a:pPr marL="355600" lvl="1" indent="-355600" eaLnBrk="1" hangingPunct="1">
              <a:buFont typeface="+mj-lt"/>
              <a:buAutoNum type="arabicPeriod"/>
            </a:pPr>
            <a:r>
              <a:rPr lang="cs-CZ" sz="1400" b="1" dirty="0" smtClean="0"/>
              <a:t>Každý z objektů má vlastní </a:t>
            </a:r>
            <a:r>
              <a:rPr lang="cs-CZ" sz="1400" b="1" dirty="0">
                <a:solidFill>
                  <a:srgbClr val="990000"/>
                </a:solidFill>
              </a:rPr>
              <a:t>hierarchickou strukturu</a:t>
            </a:r>
          </a:p>
          <a:p>
            <a:pPr marL="355600" lvl="1" indent="-355600" eaLnBrk="1" hangingPunct="1">
              <a:buFont typeface="+mj-lt"/>
              <a:buAutoNum type="arabicPeriod"/>
            </a:pPr>
            <a:r>
              <a:rPr lang="cs-CZ" sz="1400" b="1" dirty="0" smtClean="0"/>
              <a:t>Mezi objekty jsou definovány </a:t>
            </a:r>
            <a:r>
              <a:rPr lang="cs-CZ" sz="1400" b="1" dirty="0">
                <a:solidFill>
                  <a:srgbClr val="990000"/>
                </a:solidFill>
              </a:rPr>
              <a:t>vazby,</a:t>
            </a:r>
            <a:r>
              <a:rPr lang="cs-CZ" sz="1400" b="1" dirty="0" smtClean="0"/>
              <a:t> </a:t>
            </a:r>
            <a:r>
              <a:rPr lang="cs-CZ" sz="1400" b="1" dirty="0"/>
              <a:t>např. </a:t>
            </a:r>
            <a:r>
              <a:rPr lang="cs-CZ" sz="1400" b="1" i="1" dirty="0"/>
              <a:t>Úloha </a:t>
            </a:r>
            <a:r>
              <a:rPr lang="cs-CZ" sz="1400" b="1" i="1" dirty="0" smtClean="0"/>
              <a:t>– Metoda</a:t>
            </a:r>
          </a:p>
          <a:p>
            <a:pPr marL="355600" lvl="1" indent="-355600" eaLnBrk="1" hangingPunct="1">
              <a:buFont typeface="+mj-lt"/>
              <a:buAutoNum type="arabicPeriod"/>
            </a:pPr>
            <a:r>
              <a:rPr lang="cs-CZ" sz="1400" b="1" dirty="0" smtClean="0">
                <a:solidFill>
                  <a:srgbClr val="990000"/>
                </a:solidFill>
              </a:rPr>
              <a:t>Hlavním objektem</a:t>
            </a:r>
            <a:r>
              <a:rPr lang="cs-CZ" sz="1400" b="1" dirty="0" smtClean="0"/>
              <a:t>, k němuž se váží všechny ostatní objekty je </a:t>
            </a:r>
            <a:r>
              <a:rPr lang="cs-CZ" sz="1400" b="1" i="1" dirty="0" smtClean="0"/>
              <a:t>Úloha</a:t>
            </a:r>
            <a:endParaRPr lang="cs-CZ" sz="1400" b="1" i="1" dirty="0"/>
          </a:p>
        </p:txBody>
      </p:sp>
      <p:sp>
        <p:nvSpPr>
          <p:cNvPr id="43" name="Obdélník 42"/>
          <p:cNvSpPr/>
          <p:nvPr/>
        </p:nvSpPr>
        <p:spPr>
          <a:xfrm>
            <a:off x="11358682" y="764704"/>
            <a:ext cx="529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>
                <a:sym typeface="Wingdings"/>
                <a:hlinkClick r:id="rId2" action="ppaction://hlinksldjump"/>
              </a:rPr>
              <a:t></a:t>
            </a:r>
            <a:r>
              <a:rPr lang="cs-CZ" sz="2000" b="1"/>
              <a:t> </a:t>
            </a:r>
            <a:endParaRPr lang="cs-CZ" sz="2000"/>
          </a:p>
        </p:txBody>
      </p:sp>
      <p:cxnSp>
        <p:nvCxnSpPr>
          <p:cNvPr id="46" name="Přímá spojnice se šipkou 45"/>
          <p:cNvCxnSpPr>
            <a:stCxn id="47" idx="1"/>
          </p:cNvCxnSpPr>
          <p:nvPr/>
        </p:nvCxnSpPr>
        <p:spPr bwMode="auto">
          <a:xfrm flipH="1" flipV="1">
            <a:off x="8609318" y="3058422"/>
            <a:ext cx="961099" cy="360040"/>
          </a:xfrm>
          <a:prstGeom prst="straightConnector1">
            <a:avLst/>
          </a:prstGeom>
          <a:solidFill>
            <a:schemeClr val="folHlink">
              <a:alpha val="50000"/>
            </a:schemeClr>
          </a:solidFill>
          <a:ln w="127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Obdélník 46"/>
          <p:cNvSpPr/>
          <p:nvPr/>
        </p:nvSpPr>
        <p:spPr bwMode="auto">
          <a:xfrm>
            <a:off x="9570417" y="3202438"/>
            <a:ext cx="432048" cy="432048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solidFill>
                  <a:srgbClr val="800000"/>
                </a:solidFill>
              </a:rPr>
              <a:t>1</a:t>
            </a:r>
            <a:endParaRPr lang="cs-CZ" sz="1800" b="1" dirty="0">
              <a:solidFill>
                <a:srgbClr val="800000"/>
              </a:solidFill>
            </a:endParaRPr>
          </a:p>
        </p:txBody>
      </p:sp>
      <p:cxnSp>
        <p:nvCxnSpPr>
          <p:cNvPr id="60" name="Přímá spojnice se šipkou 59"/>
          <p:cNvCxnSpPr>
            <a:stCxn id="47" idx="1"/>
          </p:cNvCxnSpPr>
          <p:nvPr/>
        </p:nvCxnSpPr>
        <p:spPr bwMode="auto">
          <a:xfrm flipH="1">
            <a:off x="5791689" y="3418462"/>
            <a:ext cx="3778728" cy="0"/>
          </a:xfrm>
          <a:prstGeom prst="straightConnector1">
            <a:avLst/>
          </a:prstGeom>
          <a:solidFill>
            <a:schemeClr val="folHlink">
              <a:alpha val="50000"/>
            </a:schemeClr>
          </a:solidFill>
          <a:ln w="127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8" name="Zaoblený obdélník 67"/>
          <p:cNvSpPr/>
          <p:nvPr/>
        </p:nvSpPr>
        <p:spPr>
          <a:xfrm>
            <a:off x="3647728" y="3110564"/>
            <a:ext cx="2143961" cy="523922"/>
          </a:xfrm>
          <a:prstGeom prst="roundRect">
            <a:avLst/>
          </a:prstGeom>
          <a:noFill/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47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" t="12006" r="18248" b="10577"/>
          <a:stretch/>
        </p:blipFill>
        <p:spPr bwMode="auto">
          <a:xfrm>
            <a:off x="1448220" y="476672"/>
            <a:ext cx="8984685" cy="476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44450"/>
            <a:ext cx="10009112" cy="609600"/>
          </a:xfrm>
        </p:spPr>
        <p:txBody>
          <a:bodyPr/>
          <a:lstStyle/>
          <a:p>
            <a:r>
              <a:rPr lang="cs-CZ" dirty="0" smtClean="0"/>
              <a:t>2c. Principy řešení MBI:     8 </a:t>
            </a:r>
            <a:r>
              <a:rPr lang="cs-CZ" dirty="0"/>
              <a:t>objektů řízení IT </a:t>
            </a:r>
            <a:r>
              <a:rPr lang="cs-CZ" dirty="0" smtClean="0"/>
              <a:t>= „8 dveří </a:t>
            </a:r>
            <a:r>
              <a:rPr lang="cs-CZ" dirty="0"/>
              <a:t>do MBI“</a:t>
            </a:r>
          </a:p>
        </p:txBody>
      </p:sp>
      <p:sp>
        <p:nvSpPr>
          <p:cNvPr id="3" name="Obdélník 2"/>
          <p:cNvSpPr/>
          <p:nvPr/>
        </p:nvSpPr>
        <p:spPr>
          <a:xfrm>
            <a:off x="11335753" y="678153"/>
            <a:ext cx="593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eaLnBrk="1" hangingPunct="1"/>
            <a:r>
              <a:rPr lang="cs-CZ" sz="2000" b="1" dirty="0">
                <a:sym typeface="Wingdings"/>
                <a:hlinkClick r:id="rId3" action="ppaction://hlinksldjump"/>
              </a:rPr>
              <a:t></a:t>
            </a:r>
            <a:r>
              <a:rPr lang="cs-CZ" sz="2000" b="1" dirty="0"/>
              <a:t> </a:t>
            </a:r>
            <a:r>
              <a:rPr lang="cs-CZ" sz="1800" b="1" dirty="0"/>
              <a:t> </a:t>
            </a:r>
            <a:endParaRPr lang="cs-CZ" b="1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27448" y="5445224"/>
            <a:ext cx="10505021" cy="985251"/>
          </a:xfrm>
          <a:noFill/>
          <a:ln/>
        </p:spPr>
        <p:txBody>
          <a:bodyPr/>
          <a:lstStyle/>
          <a:p>
            <a:pPr marL="355600" lvl="1" indent="-355600" eaLnBrk="1" hangingPunct="1">
              <a:buFont typeface="+mj-lt"/>
              <a:buAutoNum type="arabicPeriod"/>
            </a:pPr>
            <a:r>
              <a:rPr lang="cs-CZ" sz="1600" b="1" dirty="0">
                <a:solidFill>
                  <a:srgbClr val="990000"/>
                </a:solidFill>
              </a:rPr>
              <a:t>8 objektů </a:t>
            </a:r>
            <a:r>
              <a:rPr lang="cs-CZ" sz="1600" b="1" dirty="0"/>
              <a:t>řízení </a:t>
            </a:r>
            <a:r>
              <a:rPr lang="cs-CZ" sz="1600" b="1" dirty="0" smtClean="0"/>
              <a:t>IT (úlohy</a:t>
            </a:r>
            <a:r>
              <a:rPr lang="cs-CZ" sz="1600" b="1" dirty="0"/>
              <a:t>, scénáře,…) </a:t>
            </a:r>
            <a:r>
              <a:rPr lang="cs-CZ" sz="1600" b="1" dirty="0" smtClean="0"/>
              <a:t> = </a:t>
            </a:r>
            <a:r>
              <a:rPr lang="cs-CZ" sz="1600" b="1" dirty="0">
                <a:solidFill>
                  <a:srgbClr val="800000"/>
                </a:solidFill>
              </a:rPr>
              <a:t>„ 8 </a:t>
            </a:r>
            <a:r>
              <a:rPr lang="cs-CZ" sz="1600" b="1" dirty="0" smtClean="0">
                <a:solidFill>
                  <a:srgbClr val="800000"/>
                </a:solidFill>
              </a:rPr>
              <a:t>dveří </a:t>
            </a:r>
            <a:r>
              <a:rPr lang="cs-CZ" sz="1600" b="1" dirty="0">
                <a:solidFill>
                  <a:srgbClr val="800000"/>
                </a:solidFill>
              </a:rPr>
              <a:t>do </a:t>
            </a:r>
            <a:r>
              <a:rPr lang="cs-CZ" sz="1600" b="1" dirty="0" smtClean="0">
                <a:solidFill>
                  <a:srgbClr val="800000"/>
                </a:solidFill>
              </a:rPr>
              <a:t>MBI“ </a:t>
            </a:r>
            <a:r>
              <a:rPr lang="cs-CZ" sz="1600" b="1" dirty="0" smtClean="0"/>
              <a:t>– </a:t>
            </a:r>
            <a:r>
              <a:rPr lang="cs-CZ" sz="1600" b="1" dirty="0"/>
              <a:t>dokumentuje květina </a:t>
            </a:r>
            <a:r>
              <a:rPr lang="cs-CZ" sz="1600" b="1" dirty="0" smtClean="0"/>
              <a:t>na první obrazovce,</a:t>
            </a:r>
            <a:endParaRPr lang="cs-CZ" sz="1600" b="1" dirty="0"/>
          </a:p>
          <a:p>
            <a:pPr marL="355600" lvl="1" indent="-355600" eaLnBrk="1" hangingPunct="1">
              <a:buFont typeface="+mj-lt"/>
              <a:buAutoNum type="arabicPeriod"/>
            </a:pPr>
            <a:r>
              <a:rPr lang="cs-CZ" sz="1600" b="1" dirty="0" smtClean="0"/>
              <a:t>Ke </a:t>
            </a:r>
            <a:r>
              <a:rPr lang="cs-CZ" sz="1600" b="1" dirty="0"/>
              <a:t>každému objektu </a:t>
            </a:r>
            <a:r>
              <a:rPr lang="cs-CZ" sz="1600" b="1" dirty="0" smtClean="0"/>
              <a:t>jsou k dispozici </a:t>
            </a:r>
            <a:r>
              <a:rPr lang="cs-CZ" sz="1600" b="1" dirty="0">
                <a:solidFill>
                  <a:srgbClr val="800000"/>
                </a:solidFill>
              </a:rPr>
              <a:t>základní informace </a:t>
            </a:r>
            <a:r>
              <a:rPr lang="cs-CZ" sz="1600" b="1" dirty="0"/>
              <a:t>po najetí kursorem </a:t>
            </a:r>
            <a:r>
              <a:rPr lang="cs-CZ" sz="1600" b="1" dirty="0" smtClean="0"/>
              <a:t>na lístek květiny,</a:t>
            </a:r>
          </a:p>
          <a:p>
            <a:pPr marL="355600" lvl="1" indent="-355600" eaLnBrk="1" hangingPunct="1">
              <a:buFont typeface="+mj-lt"/>
              <a:buAutoNum type="arabicPeriod"/>
            </a:pPr>
            <a:r>
              <a:rPr lang="cs-CZ" sz="1600" b="1" dirty="0" smtClean="0"/>
              <a:t>Přístup k objektům v jejich struktuře na </a:t>
            </a:r>
            <a:r>
              <a:rPr lang="cs-CZ" sz="1600" b="1" dirty="0" smtClean="0">
                <a:solidFill>
                  <a:srgbClr val="800000"/>
                </a:solidFill>
              </a:rPr>
              <a:t>menu - vlevo</a:t>
            </a:r>
            <a:endParaRPr lang="cs-CZ" sz="1600" b="1" dirty="0">
              <a:solidFill>
                <a:srgbClr val="800000"/>
              </a:solidFill>
            </a:endParaRPr>
          </a:p>
        </p:txBody>
      </p:sp>
      <p:sp>
        <p:nvSpPr>
          <p:cNvPr id="21" name="Zaoblený obdélník 20"/>
          <p:cNvSpPr/>
          <p:nvPr/>
        </p:nvSpPr>
        <p:spPr>
          <a:xfrm>
            <a:off x="1423405" y="1107178"/>
            <a:ext cx="2736303" cy="2177806"/>
          </a:xfrm>
          <a:prstGeom prst="roundRect">
            <a:avLst/>
          </a:prstGeom>
          <a:noFill/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aoblený obdélník 12"/>
          <p:cNvSpPr/>
          <p:nvPr/>
        </p:nvSpPr>
        <p:spPr>
          <a:xfrm>
            <a:off x="4727848" y="2221524"/>
            <a:ext cx="3312368" cy="2647635"/>
          </a:xfrm>
          <a:prstGeom prst="roundRect">
            <a:avLst/>
          </a:prstGeom>
          <a:noFill/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17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44450"/>
            <a:ext cx="10200456" cy="504230"/>
          </a:xfrm>
        </p:spPr>
        <p:txBody>
          <a:bodyPr/>
          <a:lstStyle/>
          <a:p>
            <a:r>
              <a:rPr lang="cs-CZ" dirty="0" smtClean="0"/>
              <a:t>2d. Přístup do MBI z domény MBI – koncepce a mapa řešení</a:t>
            </a:r>
            <a:endParaRPr lang="cs-CZ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4778" y="598888"/>
            <a:ext cx="10369152" cy="1822000"/>
          </a:xfrm>
          <a:noFill/>
          <a:ln/>
        </p:spPr>
        <p:txBody>
          <a:bodyPr/>
          <a:lstStyle/>
          <a:p>
            <a:pPr marL="0" lvl="1" indent="0" eaLnBrk="1" hangingPunct="1">
              <a:buNone/>
            </a:pPr>
            <a:r>
              <a:rPr lang="cs-CZ" sz="1400" b="1" dirty="0" smtClean="0"/>
              <a:t>Vedle přístupu k objektům MBI prostřednictvím menu se nabízí druhá možnost – z první domény v rámci nabídky úloh „</a:t>
            </a:r>
            <a:r>
              <a:rPr lang="cs-CZ" sz="1400" b="1" dirty="0">
                <a:solidFill>
                  <a:srgbClr val="800000"/>
                </a:solidFill>
              </a:rPr>
              <a:t>MBI – koncepce a mapa </a:t>
            </a:r>
            <a:r>
              <a:rPr lang="cs-CZ" sz="1400" b="1" dirty="0" smtClean="0">
                <a:solidFill>
                  <a:srgbClr val="800000"/>
                </a:solidFill>
              </a:rPr>
              <a:t>řešení“</a:t>
            </a:r>
            <a:r>
              <a:rPr lang="cs-CZ" sz="1400" b="1" dirty="0" smtClean="0"/>
              <a:t>: </a:t>
            </a:r>
            <a:endParaRPr lang="cs-CZ" sz="1400" b="1" dirty="0"/>
          </a:p>
          <a:p>
            <a:pPr marL="0" lvl="1" indent="0" eaLnBrk="1" hangingPunct="1">
              <a:buNone/>
            </a:pPr>
            <a:endParaRPr lang="cs-CZ" sz="1400" b="1" dirty="0" smtClean="0">
              <a:solidFill>
                <a:srgbClr val="800000"/>
              </a:solidFill>
            </a:endParaRPr>
          </a:p>
          <a:p>
            <a:pPr marL="355600" lvl="1" indent="-355600" eaLnBrk="1" hangingPunct="1">
              <a:buFont typeface="+mj-lt"/>
              <a:buAutoNum type="arabicPeriod"/>
            </a:pPr>
            <a:r>
              <a:rPr lang="cs-CZ" sz="1400" b="1" dirty="0" smtClean="0">
                <a:solidFill>
                  <a:srgbClr val="800000"/>
                </a:solidFill>
              </a:rPr>
              <a:t>Výběr </a:t>
            </a:r>
            <a:r>
              <a:rPr lang="cs-CZ" sz="1400" b="1" dirty="0">
                <a:solidFill>
                  <a:srgbClr val="800000"/>
                </a:solidFill>
              </a:rPr>
              <a:t>domény</a:t>
            </a:r>
            <a:r>
              <a:rPr lang="cs-CZ" sz="1400" b="1" dirty="0" smtClean="0"/>
              <a:t>: „Úlohy“ – nabídka domén – výběr domény </a:t>
            </a:r>
            <a:r>
              <a:rPr lang="cs-CZ" sz="1400" b="1" dirty="0"/>
              <a:t>MBI – koncepce a mapa </a:t>
            </a:r>
            <a:r>
              <a:rPr lang="cs-CZ" sz="1400" b="1" dirty="0" smtClean="0"/>
              <a:t>řešení,</a:t>
            </a:r>
            <a:endParaRPr lang="cs-CZ" sz="1400" b="1" dirty="0"/>
          </a:p>
          <a:p>
            <a:pPr marL="355600" lvl="1" indent="-355600" eaLnBrk="1" hangingPunct="1">
              <a:buFont typeface="+mj-lt"/>
              <a:buAutoNum type="arabicPeriod"/>
            </a:pPr>
            <a:r>
              <a:rPr lang="cs-CZ" sz="1400" b="1" dirty="0">
                <a:solidFill>
                  <a:srgbClr val="800000"/>
                </a:solidFill>
              </a:rPr>
              <a:t>Otevření</a:t>
            </a:r>
            <a:r>
              <a:rPr lang="cs-CZ" sz="1400" b="1" dirty="0" smtClean="0"/>
              <a:t> stránky domény</a:t>
            </a:r>
          </a:p>
          <a:p>
            <a:pPr marL="355600" lvl="1" indent="-355600" eaLnBrk="1" hangingPunct="1">
              <a:buFont typeface="+mj-lt"/>
              <a:buAutoNum type="arabicPeriod"/>
            </a:pPr>
            <a:r>
              <a:rPr lang="cs-CZ" sz="1400" b="1" dirty="0" smtClean="0"/>
              <a:t>Na stránce domény je charakterizována </a:t>
            </a:r>
            <a:r>
              <a:rPr lang="cs-CZ" sz="1400" b="1" dirty="0">
                <a:solidFill>
                  <a:srgbClr val="800000"/>
                </a:solidFill>
              </a:rPr>
              <a:t>celá koncepce </a:t>
            </a:r>
            <a:r>
              <a:rPr lang="cs-CZ" sz="1400" b="1" dirty="0" smtClean="0">
                <a:solidFill>
                  <a:srgbClr val="800000"/>
                </a:solidFill>
              </a:rPr>
              <a:t>MBI</a:t>
            </a:r>
            <a:r>
              <a:rPr lang="cs-CZ" sz="1400" b="1" dirty="0" smtClean="0"/>
              <a:t>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9453" r="65817" b="29776"/>
          <a:stretch/>
        </p:blipFill>
        <p:spPr>
          <a:xfrm>
            <a:off x="1127448" y="2420888"/>
            <a:ext cx="3481453" cy="3481453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sp>
        <p:nvSpPr>
          <p:cNvPr id="11" name="Zaoblený obdélník 10"/>
          <p:cNvSpPr/>
          <p:nvPr/>
        </p:nvSpPr>
        <p:spPr>
          <a:xfrm>
            <a:off x="3215681" y="3068960"/>
            <a:ext cx="288032" cy="360040"/>
          </a:xfrm>
          <a:prstGeom prst="roundRect">
            <a:avLst/>
          </a:prstGeom>
          <a:noFill/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t="9485" r="62656" b="22771"/>
          <a:stretch/>
        </p:blipFill>
        <p:spPr>
          <a:xfrm>
            <a:off x="4079776" y="2132856"/>
            <a:ext cx="3528392" cy="3600400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sp>
        <p:nvSpPr>
          <p:cNvPr id="14" name="Zaoblený obdélník 13"/>
          <p:cNvSpPr/>
          <p:nvPr/>
        </p:nvSpPr>
        <p:spPr>
          <a:xfrm>
            <a:off x="4752916" y="3350538"/>
            <a:ext cx="288032" cy="360040"/>
          </a:xfrm>
          <a:prstGeom prst="roundRect">
            <a:avLst/>
          </a:prstGeom>
          <a:noFill/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/>
          <a:srcRect t="9442" r="35056" b="33562"/>
          <a:stretch/>
        </p:blipFill>
        <p:spPr>
          <a:xfrm>
            <a:off x="6384032" y="3954856"/>
            <a:ext cx="5688632" cy="2808312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sp>
        <p:nvSpPr>
          <p:cNvPr id="15" name="Zaoblený obdélník 14"/>
          <p:cNvSpPr/>
          <p:nvPr/>
        </p:nvSpPr>
        <p:spPr>
          <a:xfrm>
            <a:off x="8616280" y="4161614"/>
            <a:ext cx="2448272" cy="360040"/>
          </a:xfrm>
          <a:prstGeom prst="roundRect">
            <a:avLst/>
          </a:prstGeom>
          <a:noFill/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11335753" y="678153"/>
            <a:ext cx="593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eaLnBrk="1" hangingPunct="1"/>
            <a:r>
              <a:rPr lang="cs-CZ" sz="2000" b="1" dirty="0">
                <a:sym typeface="Wingdings"/>
                <a:hlinkClick r:id="rId5" action="ppaction://hlinksldjump"/>
              </a:rPr>
              <a:t></a:t>
            </a:r>
            <a:r>
              <a:rPr lang="cs-CZ" sz="2000" b="1" dirty="0"/>
              <a:t> </a:t>
            </a:r>
            <a:r>
              <a:rPr lang="cs-CZ" sz="1800" b="1" dirty="0"/>
              <a:t>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81021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44450"/>
            <a:ext cx="10200456" cy="504230"/>
          </a:xfrm>
        </p:spPr>
        <p:txBody>
          <a:bodyPr/>
          <a:lstStyle/>
          <a:p>
            <a:r>
              <a:rPr lang="cs-CZ" dirty="0" smtClean="0"/>
              <a:t>2d. Principy řešení MBI: Přístup do MBI - pokračování</a:t>
            </a:r>
            <a:endParaRPr lang="cs-CZ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4778" y="598888"/>
            <a:ext cx="10369152" cy="1461960"/>
          </a:xfrm>
          <a:noFill/>
          <a:ln/>
        </p:spPr>
        <p:txBody>
          <a:bodyPr/>
          <a:lstStyle/>
          <a:p>
            <a:pPr marL="0" lvl="1" indent="0" eaLnBrk="1" hangingPunct="1">
              <a:buNone/>
            </a:pPr>
            <a:r>
              <a:rPr lang="cs-CZ" sz="1400" b="1" dirty="0" smtClean="0"/>
              <a:t>Přístup z první domény „</a:t>
            </a:r>
            <a:r>
              <a:rPr lang="cs-CZ" sz="1400" b="1" i="1" dirty="0">
                <a:solidFill>
                  <a:srgbClr val="800000"/>
                </a:solidFill>
              </a:rPr>
              <a:t>MBI – koncepce a mapa </a:t>
            </a:r>
            <a:r>
              <a:rPr lang="cs-CZ" sz="1400" b="1" i="1" dirty="0" smtClean="0">
                <a:solidFill>
                  <a:srgbClr val="800000"/>
                </a:solidFill>
              </a:rPr>
              <a:t>řešení</a:t>
            </a:r>
            <a:r>
              <a:rPr lang="cs-CZ" sz="1400" b="1" dirty="0" smtClean="0">
                <a:solidFill>
                  <a:srgbClr val="800000"/>
                </a:solidFill>
              </a:rPr>
              <a:t>“</a:t>
            </a:r>
            <a:r>
              <a:rPr lang="cs-CZ" sz="1400" b="1" dirty="0" smtClean="0"/>
              <a:t>: </a:t>
            </a:r>
            <a:endParaRPr lang="cs-CZ" sz="1400" b="1" dirty="0"/>
          </a:p>
          <a:p>
            <a:pPr marL="0" lvl="1" indent="0" eaLnBrk="1" hangingPunct="1">
              <a:buNone/>
            </a:pPr>
            <a:endParaRPr lang="cs-CZ" sz="1400" b="1" dirty="0" smtClean="0">
              <a:solidFill>
                <a:srgbClr val="800000"/>
              </a:solidFill>
            </a:endParaRPr>
          </a:p>
          <a:p>
            <a:pPr marL="355600" lvl="1" indent="-355600" eaLnBrk="1" hangingPunct="1">
              <a:buFont typeface="+mj-lt"/>
              <a:buAutoNum type="arabicPeriod"/>
            </a:pPr>
            <a:r>
              <a:rPr lang="cs-CZ" sz="1400" b="1" dirty="0" smtClean="0"/>
              <a:t>Ze stránek nejvyšších struktur objektů (např. domén) se uživatel dostane </a:t>
            </a:r>
            <a:r>
              <a:rPr lang="cs-CZ" sz="1400" b="1" dirty="0">
                <a:solidFill>
                  <a:srgbClr val="800000"/>
                </a:solidFill>
              </a:rPr>
              <a:t>na nižší </a:t>
            </a:r>
            <a:r>
              <a:rPr lang="cs-CZ" sz="1400" b="1" dirty="0" smtClean="0">
                <a:solidFill>
                  <a:srgbClr val="800000"/>
                </a:solidFill>
              </a:rPr>
              <a:t>struktury</a:t>
            </a:r>
            <a:r>
              <a:rPr lang="cs-CZ" sz="1400" b="1" dirty="0"/>
              <a:t>, např. </a:t>
            </a:r>
            <a:r>
              <a:rPr lang="cs-CZ" sz="1400" b="1" i="1" dirty="0"/>
              <a:t>Řízení IT služeb</a:t>
            </a:r>
          </a:p>
          <a:p>
            <a:pPr marL="355600" lvl="1" indent="-355600" eaLnBrk="1" hangingPunct="1">
              <a:buFont typeface="+mj-lt"/>
              <a:buAutoNum type="arabicPeriod"/>
            </a:pPr>
            <a:r>
              <a:rPr lang="cs-CZ" sz="1400" b="1" dirty="0" smtClean="0"/>
              <a:t>Na stránce </a:t>
            </a:r>
            <a:r>
              <a:rPr lang="cs-CZ" sz="1400" b="1" i="1" dirty="0"/>
              <a:t>Řízení IT služeb </a:t>
            </a:r>
            <a:r>
              <a:rPr lang="cs-CZ" sz="1400" b="1" dirty="0" smtClean="0"/>
              <a:t>lze vybrat </a:t>
            </a:r>
            <a:r>
              <a:rPr lang="cs-CZ" sz="1400" b="1" dirty="0">
                <a:solidFill>
                  <a:srgbClr val="800000"/>
                </a:solidFill>
              </a:rPr>
              <a:t>některou skupinu úloh </a:t>
            </a:r>
            <a:r>
              <a:rPr lang="cs-CZ" sz="1400" b="1" dirty="0" smtClean="0"/>
              <a:t>a </a:t>
            </a:r>
            <a:r>
              <a:rPr lang="cs-CZ" sz="1400" b="1" dirty="0"/>
              <a:t>postupně až na jednotlivé konkrétní </a:t>
            </a:r>
            <a:r>
              <a:rPr lang="cs-CZ" sz="1400" b="1" dirty="0" smtClean="0"/>
              <a:t>úlohy</a:t>
            </a:r>
            <a:endParaRPr lang="cs-CZ" sz="1400" b="1" dirty="0"/>
          </a:p>
          <a:p>
            <a:pPr marL="355600" lvl="1" indent="-355600" eaLnBrk="1" hangingPunct="1">
              <a:buFont typeface="+mj-lt"/>
              <a:buAutoNum type="arabicPeriod"/>
            </a:pPr>
            <a:r>
              <a:rPr lang="cs-CZ" sz="1400" b="1" dirty="0" smtClean="0"/>
              <a:t>Pro </a:t>
            </a:r>
            <a:r>
              <a:rPr lang="cs-CZ" sz="1400" b="1" dirty="0">
                <a:solidFill>
                  <a:srgbClr val="800000"/>
                </a:solidFill>
              </a:rPr>
              <a:t>návrat zpět </a:t>
            </a:r>
            <a:r>
              <a:rPr lang="cs-CZ" sz="1400" b="1" dirty="0" smtClean="0"/>
              <a:t>na vyšší úroveň struktury je standardní návratová ikona</a:t>
            </a:r>
            <a:endParaRPr lang="cs-CZ" sz="14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5854" t="8567" r="15388" b="37115"/>
          <a:stretch/>
        </p:blipFill>
        <p:spPr>
          <a:xfrm>
            <a:off x="758754" y="2291873"/>
            <a:ext cx="5400600" cy="2808312"/>
          </a:xfrm>
          <a:prstGeom prst="rect">
            <a:avLst/>
          </a:prstGeom>
          <a:ln w="19050">
            <a:solidFill>
              <a:srgbClr val="000066"/>
            </a:solidFill>
          </a:ln>
        </p:spPr>
      </p:pic>
      <p:sp>
        <p:nvSpPr>
          <p:cNvPr id="5" name="Zaoblený obdélník 4"/>
          <p:cNvSpPr/>
          <p:nvPr/>
        </p:nvSpPr>
        <p:spPr>
          <a:xfrm>
            <a:off x="1727448" y="2620970"/>
            <a:ext cx="1224136" cy="191848"/>
          </a:xfrm>
          <a:prstGeom prst="roundRect">
            <a:avLst/>
          </a:prstGeom>
          <a:noFill/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5077" t="9225" r="12662" b="4540"/>
          <a:stretch/>
        </p:blipFill>
        <p:spPr>
          <a:xfrm>
            <a:off x="5847420" y="2111056"/>
            <a:ext cx="5760640" cy="4710974"/>
          </a:xfrm>
          <a:prstGeom prst="rect">
            <a:avLst/>
          </a:prstGeom>
          <a:ln w="19050">
            <a:solidFill>
              <a:srgbClr val="000066"/>
            </a:solidFill>
          </a:ln>
        </p:spPr>
      </p:pic>
      <p:sp>
        <p:nvSpPr>
          <p:cNvPr id="7" name="Zaoblený obdélník 6"/>
          <p:cNvSpPr/>
          <p:nvPr/>
        </p:nvSpPr>
        <p:spPr>
          <a:xfrm>
            <a:off x="5951984" y="2447950"/>
            <a:ext cx="1452500" cy="191848"/>
          </a:xfrm>
          <a:prstGeom prst="roundRect">
            <a:avLst/>
          </a:prstGeom>
          <a:noFill/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6074229" y="5877272"/>
            <a:ext cx="5422371" cy="944758"/>
          </a:xfrm>
          <a:prstGeom prst="roundRect">
            <a:avLst/>
          </a:prstGeom>
          <a:noFill/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7007298" y="2139577"/>
            <a:ext cx="168948" cy="270492"/>
          </a:xfrm>
          <a:prstGeom prst="roundRect">
            <a:avLst/>
          </a:prstGeom>
          <a:noFill/>
          <a:ln>
            <a:solidFill>
              <a:srgbClr val="6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39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552" y="44450"/>
            <a:ext cx="10009112" cy="609600"/>
          </a:xfrm>
        </p:spPr>
        <p:txBody>
          <a:bodyPr/>
          <a:lstStyle/>
          <a:p>
            <a:r>
              <a:rPr lang="cs-CZ" dirty="0" smtClean="0"/>
              <a:t>2e. Principy </a:t>
            </a:r>
            <a:r>
              <a:rPr lang="cs-CZ" dirty="0"/>
              <a:t>řešení MBI</a:t>
            </a:r>
            <a:r>
              <a:rPr lang="cs-CZ" dirty="0" smtClean="0"/>
              <a:t>:     Domény v MBI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11358682" y="764704"/>
            <a:ext cx="529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ym typeface="Wingdings"/>
                <a:hlinkClick r:id="rId2" action="ppaction://hlinksldjump"/>
              </a:rPr>
              <a:t></a:t>
            </a:r>
            <a:r>
              <a:rPr lang="cs-CZ" sz="2000" b="1" dirty="0"/>
              <a:t> </a:t>
            </a:r>
            <a:endParaRPr lang="cs-CZ" sz="2000" dirty="0"/>
          </a:p>
        </p:txBody>
      </p:sp>
      <p:sp>
        <p:nvSpPr>
          <p:cNvPr id="7" name="Zaoblený obdélník 6"/>
          <p:cNvSpPr/>
          <p:nvPr/>
        </p:nvSpPr>
        <p:spPr bwMode="auto">
          <a:xfrm>
            <a:off x="2452902" y="2312877"/>
            <a:ext cx="3816424" cy="792088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charset="0"/>
              </a:rPr>
              <a:t>Řízení podniku a IT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000066"/>
                </a:solidFill>
              </a:rPr>
              <a:t>(oblasti podnikového řízení – finance, prodej, nákup, marketing …)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4397118" y="3104965"/>
            <a:ext cx="0" cy="360040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aoblený obdélník 8"/>
          <p:cNvSpPr/>
          <p:nvPr/>
        </p:nvSpPr>
        <p:spPr bwMode="auto">
          <a:xfrm>
            <a:off x="2488906" y="3450874"/>
            <a:ext cx="3816424" cy="662203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charset="0"/>
              </a:rPr>
              <a:t>IT v rozvoji podniku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000066"/>
                </a:solidFill>
              </a:rPr>
              <a:t>(IT jako součást byznysu, digitální byznys…)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</a:endParaRPr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4397118" y="4113077"/>
            <a:ext cx="0" cy="360040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aoblený obdélník 10"/>
          <p:cNvSpPr/>
          <p:nvPr/>
        </p:nvSpPr>
        <p:spPr bwMode="auto">
          <a:xfrm>
            <a:off x="2488906" y="4458986"/>
            <a:ext cx="3816424" cy="662203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charset="0"/>
              </a:rPr>
              <a:t>Odvětvová řešení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000066"/>
                </a:solidFill>
              </a:rPr>
              <a:t>(maloobchod, výroba, veřejná správa, …)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</a:endParaRPr>
          </a:p>
        </p:txBody>
      </p:sp>
      <p:sp>
        <p:nvSpPr>
          <p:cNvPr id="12" name="Zaoblený obdélník 11"/>
          <p:cNvSpPr/>
          <p:nvPr/>
        </p:nvSpPr>
        <p:spPr bwMode="auto">
          <a:xfrm>
            <a:off x="7176120" y="2780928"/>
            <a:ext cx="3017642" cy="2002094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charset="0"/>
              </a:rPr>
              <a:t>Řízení IT podniku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000066"/>
                </a:solidFill>
              </a:rPr>
              <a:t>(strategické řízení IT,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000066"/>
                </a:solidFill>
              </a:rPr>
              <a:t>řízení IT služeb,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000066"/>
                </a:solidFill>
              </a:rPr>
              <a:t>řízení IT zdrojů,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000066"/>
                </a:solidFill>
              </a:rPr>
              <a:t>řízení IT ekonomiky,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000066"/>
                </a:solidFill>
              </a:rPr>
              <a:t>řízení rozvoje IT služeb,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000066"/>
                </a:solidFill>
              </a:rPr>
              <a:t>řízení IT provozu)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</a:endParaRPr>
          </a:p>
        </p:txBody>
      </p:sp>
      <p:cxnSp>
        <p:nvCxnSpPr>
          <p:cNvPr id="13" name="Přímá spojnice se šipkou 12"/>
          <p:cNvCxnSpPr>
            <a:stCxn id="7" idx="3"/>
            <a:endCxn id="12" idx="1"/>
          </p:cNvCxnSpPr>
          <p:nvPr/>
        </p:nvCxnSpPr>
        <p:spPr>
          <a:xfrm>
            <a:off x="6269326" y="2708921"/>
            <a:ext cx="906794" cy="1073054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endCxn id="12" idx="1"/>
          </p:cNvCxnSpPr>
          <p:nvPr/>
        </p:nvCxnSpPr>
        <p:spPr>
          <a:xfrm>
            <a:off x="6305330" y="3781975"/>
            <a:ext cx="870790" cy="0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V="1">
            <a:off x="6287328" y="3781975"/>
            <a:ext cx="888792" cy="1008112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68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G">
  <a:themeElements>
    <a:clrScheme name="ITG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0000"/>
      </a:hlink>
      <a:folHlink>
        <a:srgbClr val="B2B2B2"/>
      </a:folHlink>
    </a:clrScheme>
    <a:fontScheme name="IT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>
            <a:alpha val="5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>
            <a:alpha val="5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T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G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Office97\Sablony\Návrhy prezentací\ITG.pot</Template>
  <TotalTime>3528</TotalTime>
  <Words>3314</Words>
  <Application>Microsoft Office PowerPoint</Application>
  <PresentationFormat>Širokoúhlá obrazovka</PresentationFormat>
  <Paragraphs>475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5" baseType="lpstr">
      <vt:lpstr>Arial</vt:lpstr>
      <vt:lpstr>Courier New</vt:lpstr>
      <vt:lpstr>Webdings</vt:lpstr>
      <vt:lpstr>Wingdings</vt:lpstr>
      <vt:lpstr>ITG</vt:lpstr>
      <vt:lpstr>MBI, Management byznys informatiky</vt:lpstr>
      <vt:lpstr>Agenda</vt:lpstr>
      <vt:lpstr>1. Smysl a účel MBI</vt:lpstr>
      <vt:lpstr>2a. Principy řešení MBI:     Profil uživatele</vt:lpstr>
      <vt:lpstr>2b. Přehled objektů – jejich hierarchická struktura a vazby</vt:lpstr>
      <vt:lpstr>2c. Principy řešení MBI:     8 objektů řízení IT = „8 dveří do MBI“</vt:lpstr>
      <vt:lpstr>2d. Přístup do MBI z domény MBI – koncepce a mapa řešení</vt:lpstr>
      <vt:lpstr>2d. Principy řešení MBI: Přístup do MBI - pokračování</vt:lpstr>
      <vt:lpstr>2e. Principy řešení MBI:     Domény v MBI</vt:lpstr>
      <vt:lpstr>2f. Základní typy úloh podnikového řízení v MBI (dle operací s daty) </vt:lpstr>
      <vt:lpstr>2f. Skupiny úloh podnikového řízení – přehled, schémata, odkazy na skupiny úloh</vt:lpstr>
      <vt:lpstr>2g. Principy řešení MBI:    Řízení IT -  domény řízení</vt:lpstr>
      <vt:lpstr>2h. Principy řešení MBI:     Přehled objektů (Základní charakteristiky)</vt:lpstr>
      <vt:lpstr>2h. Principy řešení MBI:     Přehled objektů (Základní charakteristiky)</vt:lpstr>
      <vt:lpstr>2h. Principy řešení MBI:     Přehled podpůrných objektů (Základní charakteristiky)</vt:lpstr>
      <vt:lpstr>3a. Přístup k MBI:      Přístup k objektům MBI prostřednictvím menu</vt:lpstr>
      <vt:lpstr>3b. Přístup k MBI:        Výběr objektů z nabídky</vt:lpstr>
      <vt:lpstr>3b. Přístup k MBI:        Výběr požadovaného objektu</vt:lpstr>
      <vt:lpstr>3b. Přístup k MBI:        Pohyb po hierarchické struktuře objektu</vt:lpstr>
      <vt:lpstr>3c. Přístup k MBI:        Souhrnný slide (k základním objektům - úloze)</vt:lpstr>
      <vt:lpstr>3c. Přístup k MBI:        Souhrnný slide (k základním objektům – faktoru)</vt:lpstr>
      <vt:lpstr>3c. Přístup k MBI:        Souhrnný slide (k základním objektům – aplikaci)</vt:lpstr>
      <vt:lpstr>3c. Přístup k MBI:        Souhrnný slide (k úloze – identifikace příkladu aplikace)</vt:lpstr>
      <vt:lpstr>3d. Přístup k MBI:         Výběr s pomocí „full text“</vt:lpstr>
      <vt:lpstr>4a. Zobrazení dat objektů:        Detailní data objektu</vt:lpstr>
      <vt:lpstr>4a. Zobrazení dat objektů:        Detailní data objektu (Úloha – Klíčové aktivity)</vt:lpstr>
      <vt:lpstr>4a. Zobrazení dat objektů:       Detailní data objektu (Aplikace)</vt:lpstr>
      <vt:lpstr>4b. Zobrazení dat objektů:       Ke stažení</vt:lpstr>
      <vt:lpstr>4b. Zobrazení dat objektů:       Ke stažení</vt:lpstr>
      <vt:lpstr>4b. Zobrazení dat objektů:       Ke stažení (Souhrnné dokumenty)</vt:lpstr>
      <vt:lpstr>4b. Zobrazení dat objektů:       Ke stažení (Aplikace)</vt:lpstr>
      <vt:lpstr>5a. Vazby mezi objekty MBI :      Matice vazeb</vt:lpstr>
      <vt:lpstr>5a. Vazby mezi objekty MBI :      Matice vazeb</vt:lpstr>
      <vt:lpstr>5b. Vazby mezi objekty MBI :       Atributy vazeb (1)</vt:lpstr>
      <vt:lpstr>5b. Vazby mezi objekty MBI :       Atributy vazeb (2)</vt:lpstr>
      <vt:lpstr>5b. Vazby mezi objekty MBI :       Atributy vazeb (3)</vt:lpstr>
      <vt:lpstr>5b. Vazby mezi objekty MBI :       Atributy vazeb (4)</vt:lpstr>
      <vt:lpstr>5b. Vazby mezi objekty MBI :         Změny atributů vazeb</vt:lpstr>
      <vt:lpstr>5b. Vazby mezi objekty MBI :         Změny atributů vazeb (Úloha – Scénář)</vt:lpstr>
      <vt:lpstr>MBI, Management byznys informatiky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Metriky řízení IS/IT - principy a postupy řešení</dc:title>
  <dc:creator>ITG</dc:creator>
  <cp:lastModifiedBy>Jan Pour</cp:lastModifiedBy>
  <cp:revision>464</cp:revision>
  <dcterms:created xsi:type="dcterms:W3CDTF">2001-11-14T09:18:09Z</dcterms:created>
  <dcterms:modified xsi:type="dcterms:W3CDTF">2016-07-07T14:00:42Z</dcterms:modified>
</cp:coreProperties>
</file>